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4" roundtripDataSignature="AMtx7mi7aXvTLohEOUlr/wRjrtFPyORK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1" Type="http://schemas.openxmlformats.org/officeDocument/2006/relationships/image" Target="../media/image22.png"/><Relationship Id="rId10" Type="http://schemas.openxmlformats.org/officeDocument/2006/relationships/image" Target="../media/image23.png"/><Relationship Id="rId12" Type="http://schemas.openxmlformats.org/officeDocument/2006/relationships/image" Target="../media/image8.png"/><Relationship Id="rId9" Type="http://schemas.openxmlformats.org/officeDocument/2006/relationships/image" Target="../media/image25.png"/><Relationship Id="rId5" Type="http://schemas.openxmlformats.org/officeDocument/2006/relationships/image" Target="../media/image13.jp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5D9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6980664" y="8326576"/>
            <a:ext cx="4326671" cy="931724"/>
            <a:chOff x="0" y="-57150"/>
            <a:chExt cx="1139535" cy="245392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1139535" cy="188242"/>
            </a:xfrm>
            <a:custGeom>
              <a:rect b="b" l="l" r="r" t="t"/>
              <a:pathLst>
                <a:path extrusionOk="0" h="188242" w="1139535">
                  <a:moveTo>
                    <a:pt x="94121" y="0"/>
                  </a:moveTo>
                  <a:lnTo>
                    <a:pt x="1045414" y="0"/>
                  </a:lnTo>
                  <a:cubicBezTo>
                    <a:pt x="1070376" y="0"/>
                    <a:pt x="1094316" y="9916"/>
                    <a:pt x="1111967" y="27567"/>
                  </a:cubicBezTo>
                  <a:cubicBezTo>
                    <a:pt x="1129619" y="45219"/>
                    <a:pt x="1139535" y="69159"/>
                    <a:pt x="1139535" y="94121"/>
                  </a:cubicBezTo>
                  <a:lnTo>
                    <a:pt x="1139535" y="94121"/>
                  </a:lnTo>
                  <a:cubicBezTo>
                    <a:pt x="1139535" y="119084"/>
                    <a:pt x="1129619" y="143024"/>
                    <a:pt x="1111967" y="160675"/>
                  </a:cubicBezTo>
                  <a:cubicBezTo>
                    <a:pt x="1094316" y="178326"/>
                    <a:pt x="1070376" y="188242"/>
                    <a:pt x="1045414" y="188242"/>
                  </a:cubicBezTo>
                  <a:lnTo>
                    <a:pt x="94121" y="188242"/>
                  </a:lnTo>
                  <a:cubicBezTo>
                    <a:pt x="69159" y="188242"/>
                    <a:pt x="45219" y="178326"/>
                    <a:pt x="27567" y="160675"/>
                  </a:cubicBezTo>
                  <a:cubicBezTo>
                    <a:pt x="9916" y="143024"/>
                    <a:pt x="0" y="119084"/>
                    <a:pt x="0" y="94121"/>
                  </a:cubicBezTo>
                  <a:lnTo>
                    <a:pt x="0" y="94121"/>
                  </a:lnTo>
                  <a:cubicBezTo>
                    <a:pt x="0" y="69159"/>
                    <a:pt x="9916" y="45219"/>
                    <a:pt x="27567" y="27567"/>
                  </a:cubicBezTo>
                  <a:cubicBezTo>
                    <a:pt x="45219" y="9916"/>
                    <a:pt x="69159" y="0"/>
                    <a:pt x="941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445D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0" y="-57150"/>
              <a:ext cx="1139535" cy="245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29 JANVIER 2026 À 19H30</a:t>
              </a:r>
              <a:endParaRPr/>
            </a:p>
          </p:txBody>
        </p:sp>
      </p:grpSp>
      <p:sp>
        <p:nvSpPr>
          <p:cNvPr id="87" name="Google Shape;87;p1"/>
          <p:cNvSpPr/>
          <p:nvPr/>
        </p:nvSpPr>
        <p:spPr>
          <a:xfrm>
            <a:off x="7783181" y="872878"/>
            <a:ext cx="2721638" cy="2721638"/>
          </a:xfrm>
          <a:custGeom>
            <a:rect b="b" l="l" r="r" t="t"/>
            <a:pathLst>
              <a:path extrusionOk="0" h="2721638" w="2721638">
                <a:moveTo>
                  <a:pt x="0" y="0"/>
                </a:moveTo>
                <a:lnTo>
                  <a:pt x="2721638" y="0"/>
                </a:lnTo>
                <a:lnTo>
                  <a:pt x="2721638" y="2721638"/>
                </a:lnTo>
                <a:lnTo>
                  <a:pt x="0" y="2721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 txBox="1"/>
          <p:nvPr/>
        </p:nvSpPr>
        <p:spPr>
          <a:xfrm>
            <a:off x="2807196" y="3530940"/>
            <a:ext cx="12673608" cy="31615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162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Assemblée générale</a:t>
            </a:r>
            <a:endParaRPr/>
          </a:p>
          <a:p>
            <a:pPr indent="0" lvl="0" marL="0" marR="0" rtl="0" algn="l">
              <a:lnSpc>
                <a:spcPct val="9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162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TC Charbonnières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5D97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/>
          <p:cNvSpPr/>
          <p:nvPr/>
        </p:nvSpPr>
        <p:spPr>
          <a:xfrm>
            <a:off x="16718421" y="550539"/>
            <a:ext cx="1081758" cy="1081758"/>
          </a:xfrm>
          <a:custGeom>
            <a:rect b="b" l="l" r="r" t="t"/>
            <a:pathLst>
              <a:path extrusionOk="0" h="1081758" w="1081758">
                <a:moveTo>
                  <a:pt x="0" y="0"/>
                </a:moveTo>
                <a:lnTo>
                  <a:pt x="1081758" y="0"/>
                </a:lnTo>
                <a:lnTo>
                  <a:pt x="1081758" y="1081759"/>
                </a:lnTo>
                <a:lnTo>
                  <a:pt x="0" y="1081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5" name="Google Shape;235;p10"/>
          <p:cNvGrpSpPr/>
          <p:nvPr/>
        </p:nvGrpSpPr>
        <p:grpSpPr>
          <a:xfrm>
            <a:off x="1028700" y="364935"/>
            <a:ext cx="16230600" cy="1488687"/>
            <a:chOff x="0" y="47625"/>
            <a:chExt cx="21640800" cy="1984916"/>
          </a:xfrm>
        </p:grpSpPr>
        <p:sp>
          <p:nvSpPr>
            <p:cNvPr id="236" name="Google Shape;236;p10"/>
            <p:cNvSpPr txBox="1"/>
            <p:nvPr/>
          </p:nvSpPr>
          <p:spPr>
            <a:xfrm>
              <a:off x="2124720" y="47625"/>
              <a:ext cx="17315755" cy="1035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48" u="none" cap="none" strike="noStrike">
                  <a:solidFill>
                    <a:srgbClr val="FCFCFC"/>
                  </a:solidFill>
                  <a:latin typeface="Arial"/>
                  <a:ea typeface="Arial"/>
                  <a:cs typeface="Arial"/>
                  <a:sym typeface="Arial"/>
                </a:rPr>
                <a:t>Assemblée générale du TC de Charbonnières</a:t>
              </a:r>
              <a:endParaRPr/>
            </a:p>
          </p:txBody>
        </p:sp>
        <p:grpSp>
          <p:nvGrpSpPr>
            <p:cNvPr id="237" name="Google Shape;237;p10"/>
            <p:cNvGrpSpPr/>
            <p:nvPr/>
          </p:nvGrpSpPr>
          <p:grpSpPr>
            <a:xfrm>
              <a:off x="7935953" y="790243"/>
              <a:ext cx="5768895" cy="1242298"/>
              <a:chOff x="0" y="-57150"/>
              <a:chExt cx="1139535" cy="245392"/>
            </a:xfrm>
          </p:grpSpPr>
          <p:sp>
            <p:nvSpPr>
              <p:cNvPr id="238" name="Google Shape;238;p10"/>
              <p:cNvSpPr/>
              <p:nvPr/>
            </p:nvSpPr>
            <p:spPr>
              <a:xfrm>
                <a:off x="0" y="0"/>
                <a:ext cx="1139535" cy="188242"/>
              </a:xfrm>
              <a:custGeom>
                <a:rect b="b" l="l" r="r" t="t"/>
                <a:pathLst>
                  <a:path extrusionOk="0" h="188242" w="1139535">
                    <a:moveTo>
                      <a:pt x="94121" y="0"/>
                    </a:moveTo>
                    <a:lnTo>
                      <a:pt x="1045414" y="0"/>
                    </a:lnTo>
                    <a:cubicBezTo>
                      <a:pt x="1070376" y="0"/>
                      <a:pt x="1094316" y="9916"/>
                      <a:pt x="1111967" y="27567"/>
                    </a:cubicBezTo>
                    <a:cubicBezTo>
                      <a:pt x="1129619" y="45219"/>
                      <a:pt x="1139535" y="69159"/>
                      <a:pt x="1139535" y="94121"/>
                    </a:cubicBezTo>
                    <a:lnTo>
                      <a:pt x="1139535" y="94121"/>
                    </a:lnTo>
                    <a:cubicBezTo>
                      <a:pt x="1139535" y="119084"/>
                      <a:pt x="1129619" y="143024"/>
                      <a:pt x="1111967" y="160675"/>
                    </a:cubicBezTo>
                    <a:cubicBezTo>
                      <a:pt x="1094316" y="178326"/>
                      <a:pt x="1070376" y="188242"/>
                      <a:pt x="1045414" y="188242"/>
                    </a:cubicBezTo>
                    <a:lnTo>
                      <a:pt x="94121" y="188242"/>
                    </a:lnTo>
                    <a:cubicBezTo>
                      <a:pt x="69159" y="188242"/>
                      <a:pt x="45219" y="178326"/>
                      <a:pt x="27567" y="160675"/>
                    </a:cubicBezTo>
                    <a:cubicBezTo>
                      <a:pt x="9916" y="143024"/>
                      <a:pt x="0" y="119084"/>
                      <a:pt x="0" y="94121"/>
                    </a:cubicBezTo>
                    <a:lnTo>
                      <a:pt x="0" y="94121"/>
                    </a:lnTo>
                    <a:cubicBezTo>
                      <a:pt x="0" y="69159"/>
                      <a:pt x="9916" y="45219"/>
                      <a:pt x="27567" y="27567"/>
                    </a:cubicBezTo>
                    <a:cubicBezTo>
                      <a:pt x="45219" y="9916"/>
                      <a:pt x="69159" y="0"/>
                      <a:pt x="9412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rnd" cmpd="sng" w="19050">
                <a:solidFill>
                  <a:srgbClr val="445D9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10"/>
              <p:cNvSpPr txBox="1"/>
              <p:nvPr/>
            </p:nvSpPr>
            <p:spPr>
              <a:xfrm>
                <a:off x="0" y="-57150"/>
                <a:ext cx="1139535" cy="245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995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rgbClr val="FCFCFC"/>
                    </a:solidFill>
                    <a:latin typeface="Roboto"/>
                    <a:ea typeface="Roboto"/>
                    <a:cs typeface="Roboto"/>
                    <a:sym typeface="Roboto"/>
                  </a:rPr>
                  <a:t>29 JANVIER 2026 À 19H30</a:t>
                </a:r>
                <a:endParaRPr/>
              </a:p>
            </p:txBody>
          </p:sp>
        </p:grpSp>
        <p:sp>
          <p:nvSpPr>
            <p:cNvPr id="240" name="Google Shape;240;p10"/>
            <p:cNvSpPr/>
            <p:nvPr/>
          </p:nvSpPr>
          <p:spPr>
            <a:xfrm>
              <a:off x="0" y="1870235"/>
              <a:ext cx="21640800" cy="162306"/>
            </a:xfrm>
            <a:custGeom>
              <a:rect b="b" l="l" r="r" t="t"/>
              <a:pathLst>
                <a:path extrusionOk="0" h="162306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62306"/>
                  </a:lnTo>
                  <a:lnTo>
                    <a:pt x="0" y="1623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41" name="Google Shape;241;p10"/>
          <p:cNvSpPr/>
          <p:nvPr/>
        </p:nvSpPr>
        <p:spPr>
          <a:xfrm>
            <a:off x="10662652" y="2950739"/>
            <a:ext cx="6596648" cy="3466041"/>
          </a:xfrm>
          <a:custGeom>
            <a:rect b="b" l="l" r="r" t="t"/>
            <a:pathLst>
              <a:path extrusionOk="0" h="3466041" w="6596648">
                <a:moveTo>
                  <a:pt x="0" y="0"/>
                </a:moveTo>
                <a:lnTo>
                  <a:pt x="6596648" y="0"/>
                </a:lnTo>
                <a:lnTo>
                  <a:pt x="6596648" y="3466041"/>
                </a:lnTo>
                <a:lnTo>
                  <a:pt x="0" y="34660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1369" l="0" r="0" t="-21367"/>
            </a:stretch>
          </a:blipFill>
          <a:ln>
            <a:noFill/>
          </a:ln>
        </p:spPr>
      </p:sp>
      <p:sp>
        <p:nvSpPr>
          <p:cNvPr id="242" name="Google Shape;242;p10"/>
          <p:cNvSpPr/>
          <p:nvPr/>
        </p:nvSpPr>
        <p:spPr>
          <a:xfrm>
            <a:off x="8368445" y="6569180"/>
            <a:ext cx="6596648" cy="3466041"/>
          </a:xfrm>
          <a:custGeom>
            <a:rect b="b" l="l" r="r" t="t"/>
            <a:pathLst>
              <a:path extrusionOk="0" h="3466041" w="6596648">
                <a:moveTo>
                  <a:pt x="0" y="0"/>
                </a:moveTo>
                <a:lnTo>
                  <a:pt x="6596649" y="0"/>
                </a:lnTo>
                <a:lnTo>
                  <a:pt x="6596649" y="3466042"/>
                </a:lnTo>
                <a:lnTo>
                  <a:pt x="0" y="34660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6413" l="0" r="0" t="-26323"/>
            </a:stretch>
          </a:blipFill>
          <a:ln>
            <a:noFill/>
          </a:ln>
        </p:spPr>
      </p:sp>
      <p:sp>
        <p:nvSpPr>
          <p:cNvPr id="243" name="Google Shape;243;p10"/>
          <p:cNvSpPr txBox="1"/>
          <p:nvPr/>
        </p:nvSpPr>
        <p:spPr>
          <a:xfrm>
            <a:off x="6621230" y="2043306"/>
            <a:ext cx="5045539" cy="592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6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Réalisation de projets</a:t>
            </a:r>
            <a:endParaRPr/>
          </a:p>
        </p:txBody>
      </p:sp>
      <p:sp>
        <p:nvSpPr>
          <p:cNvPr id="244" name="Google Shape;244;p10"/>
          <p:cNvSpPr txBox="1"/>
          <p:nvPr/>
        </p:nvSpPr>
        <p:spPr>
          <a:xfrm>
            <a:off x="2701105" y="4138294"/>
            <a:ext cx="6442895" cy="1005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Installation de nouveaux grillages sur les courts n°1 et n°3 à 6</a:t>
            </a:r>
            <a:endParaRPr/>
          </a:p>
        </p:txBody>
      </p:sp>
      <p:sp>
        <p:nvSpPr>
          <p:cNvPr id="245" name="Google Shape;245;p10"/>
          <p:cNvSpPr txBox="1"/>
          <p:nvPr/>
        </p:nvSpPr>
        <p:spPr>
          <a:xfrm>
            <a:off x="1264947" y="8004386"/>
            <a:ext cx="6442895" cy="5099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Taille de la haie située devant le court n°1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5D97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/>
          <p:nvPr/>
        </p:nvSpPr>
        <p:spPr>
          <a:xfrm>
            <a:off x="16718421" y="550539"/>
            <a:ext cx="1081758" cy="1081758"/>
          </a:xfrm>
          <a:custGeom>
            <a:rect b="b" l="l" r="r" t="t"/>
            <a:pathLst>
              <a:path extrusionOk="0" h="1081758" w="1081758">
                <a:moveTo>
                  <a:pt x="0" y="0"/>
                </a:moveTo>
                <a:lnTo>
                  <a:pt x="1081758" y="0"/>
                </a:lnTo>
                <a:lnTo>
                  <a:pt x="1081758" y="1081759"/>
                </a:lnTo>
                <a:lnTo>
                  <a:pt x="0" y="1081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1" name="Google Shape;251;p11"/>
          <p:cNvGrpSpPr/>
          <p:nvPr/>
        </p:nvGrpSpPr>
        <p:grpSpPr>
          <a:xfrm>
            <a:off x="1028700" y="364935"/>
            <a:ext cx="16230600" cy="1488687"/>
            <a:chOff x="0" y="47625"/>
            <a:chExt cx="21640800" cy="1984916"/>
          </a:xfrm>
        </p:grpSpPr>
        <p:sp>
          <p:nvSpPr>
            <p:cNvPr id="252" name="Google Shape;252;p11"/>
            <p:cNvSpPr txBox="1"/>
            <p:nvPr/>
          </p:nvSpPr>
          <p:spPr>
            <a:xfrm>
              <a:off x="2124720" y="47625"/>
              <a:ext cx="17315755" cy="1035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48" u="none" cap="none" strike="noStrike">
                  <a:solidFill>
                    <a:srgbClr val="FCFCFC"/>
                  </a:solidFill>
                  <a:latin typeface="Arial"/>
                  <a:ea typeface="Arial"/>
                  <a:cs typeface="Arial"/>
                  <a:sym typeface="Arial"/>
                </a:rPr>
                <a:t>Assemblée générale du TC de Charbonnières</a:t>
              </a:r>
              <a:endParaRPr/>
            </a:p>
          </p:txBody>
        </p:sp>
        <p:grpSp>
          <p:nvGrpSpPr>
            <p:cNvPr id="253" name="Google Shape;253;p11"/>
            <p:cNvGrpSpPr/>
            <p:nvPr/>
          </p:nvGrpSpPr>
          <p:grpSpPr>
            <a:xfrm>
              <a:off x="7935953" y="790243"/>
              <a:ext cx="5768895" cy="1242298"/>
              <a:chOff x="0" y="-57150"/>
              <a:chExt cx="1139535" cy="245392"/>
            </a:xfrm>
          </p:grpSpPr>
          <p:sp>
            <p:nvSpPr>
              <p:cNvPr id="254" name="Google Shape;254;p11"/>
              <p:cNvSpPr/>
              <p:nvPr/>
            </p:nvSpPr>
            <p:spPr>
              <a:xfrm>
                <a:off x="0" y="0"/>
                <a:ext cx="1139535" cy="188242"/>
              </a:xfrm>
              <a:custGeom>
                <a:rect b="b" l="l" r="r" t="t"/>
                <a:pathLst>
                  <a:path extrusionOk="0" h="188242" w="1139535">
                    <a:moveTo>
                      <a:pt x="94121" y="0"/>
                    </a:moveTo>
                    <a:lnTo>
                      <a:pt x="1045414" y="0"/>
                    </a:lnTo>
                    <a:cubicBezTo>
                      <a:pt x="1070376" y="0"/>
                      <a:pt x="1094316" y="9916"/>
                      <a:pt x="1111967" y="27567"/>
                    </a:cubicBezTo>
                    <a:cubicBezTo>
                      <a:pt x="1129619" y="45219"/>
                      <a:pt x="1139535" y="69159"/>
                      <a:pt x="1139535" y="94121"/>
                    </a:cubicBezTo>
                    <a:lnTo>
                      <a:pt x="1139535" y="94121"/>
                    </a:lnTo>
                    <a:cubicBezTo>
                      <a:pt x="1139535" y="119084"/>
                      <a:pt x="1129619" y="143024"/>
                      <a:pt x="1111967" y="160675"/>
                    </a:cubicBezTo>
                    <a:cubicBezTo>
                      <a:pt x="1094316" y="178326"/>
                      <a:pt x="1070376" y="188242"/>
                      <a:pt x="1045414" y="188242"/>
                    </a:cubicBezTo>
                    <a:lnTo>
                      <a:pt x="94121" y="188242"/>
                    </a:lnTo>
                    <a:cubicBezTo>
                      <a:pt x="69159" y="188242"/>
                      <a:pt x="45219" y="178326"/>
                      <a:pt x="27567" y="160675"/>
                    </a:cubicBezTo>
                    <a:cubicBezTo>
                      <a:pt x="9916" y="143024"/>
                      <a:pt x="0" y="119084"/>
                      <a:pt x="0" y="94121"/>
                    </a:cubicBezTo>
                    <a:lnTo>
                      <a:pt x="0" y="94121"/>
                    </a:lnTo>
                    <a:cubicBezTo>
                      <a:pt x="0" y="69159"/>
                      <a:pt x="9916" y="45219"/>
                      <a:pt x="27567" y="27567"/>
                    </a:cubicBezTo>
                    <a:cubicBezTo>
                      <a:pt x="45219" y="9916"/>
                      <a:pt x="69159" y="0"/>
                      <a:pt x="9412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rnd" cmpd="sng" w="19050">
                <a:solidFill>
                  <a:srgbClr val="445D9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11"/>
              <p:cNvSpPr txBox="1"/>
              <p:nvPr/>
            </p:nvSpPr>
            <p:spPr>
              <a:xfrm>
                <a:off x="0" y="-57150"/>
                <a:ext cx="1139535" cy="245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995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rgbClr val="FCFCFC"/>
                    </a:solidFill>
                    <a:latin typeface="Roboto"/>
                    <a:ea typeface="Roboto"/>
                    <a:cs typeface="Roboto"/>
                    <a:sym typeface="Roboto"/>
                  </a:rPr>
                  <a:t>29 JANVIER 2026 À 19H30</a:t>
                </a:r>
                <a:endParaRPr/>
              </a:p>
            </p:txBody>
          </p:sp>
        </p:grpSp>
        <p:sp>
          <p:nvSpPr>
            <p:cNvPr id="256" name="Google Shape;256;p11"/>
            <p:cNvSpPr/>
            <p:nvPr/>
          </p:nvSpPr>
          <p:spPr>
            <a:xfrm>
              <a:off x="0" y="1870235"/>
              <a:ext cx="21640800" cy="162306"/>
            </a:xfrm>
            <a:custGeom>
              <a:rect b="b" l="l" r="r" t="t"/>
              <a:pathLst>
                <a:path extrusionOk="0" h="162306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62306"/>
                  </a:lnTo>
                  <a:lnTo>
                    <a:pt x="0" y="1623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57" name="Google Shape;257;p11"/>
          <p:cNvSpPr txBox="1"/>
          <p:nvPr/>
        </p:nvSpPr>
        <p:spPr>
          <a:xfrm>
            <a:off x="1028700" y="2698591"/>
            <a:ext cx="16230600" cy="6584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1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Un grand merci à toutes et tous pour leur soutien dans la gestion du club et en particulier : </a:t>
            </a:r>
            <a:endParaRPr/>
          </a:p>
          <a:p>
            <a:pPr indent="0" lvl="0" marL="0" marR="0" rtl="0" algn="l">
              <a:lnSpc>
                <a:spcPct val="716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1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16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1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16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1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1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À Françoise pour son activité de juge-arbitre lors de nos nombreux tournois, ses permanences le week-end.</a:t>
            </a:r>
            <a:endParaRPr/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1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1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À Amaury notre trésorier, responsable du projet des courts couverts, et des relations avec notre municipalité</a:t>
            </a:r>
            <a:endParaRPr/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1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1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À Sylvie pour ses conseils et son rôle important dans les ressources humaines</a:t>
            </a:r>
            <a:endParaRPr/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1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1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À Cyril pour sa gestion des courts du Bois de la Lune</a:t>
            </a:r>
            <a:endParaRPr/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1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1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À Valérie pour sa grande contribution au développement du tennis féminin et l’organisation des raquettes FFT</a:t>
            </a:r>
            <a:endParaRPr/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1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1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À Charlotte et Bernard pour leur activité de juge arbitre</a:t>
            </a:r>
            <a:endParaRPr/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1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1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À Mireille pour son aide au quotidien à la vie du club</a:t>
            </a:r>
            <a:endParaRPr/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1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1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À Sophie, Isabelle, Philippe et Yann pour les échanges sur la vision du club</a:t>
            </a:r>
            <a:endParaRPr/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1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1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Bienvenue à Marcel en tant que nouveau membre du bureau</a:t>
            </a:r>
            <a:endParaRPr/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1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1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À tous nos adhérents pour leur adhésion</a:t>
            </a:r>
            <a:endParaRPr/>
          </a:p>
          <a:p>
            <a:pPr indent="0" lvl="0" marL="0" marR="0" rtl="0" algn="l">
              <a:lnSpc>
                <a:spcPct val="113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1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5D97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"/>
          <p:cNvSpPr/>
          <p:nvPr/>
        </p:nvSpPr>
        <p:spPr>
          <a:xfrm>
            <a:off x="16718421" y="550539"/>
            <a:ext cx="1081758" cy="1081758"/>
          </a:xfrm>
          <a:custGeom>
            <a:rect b="b" l="l" r="r" t="t"/>
            <a:pathLst>
              <a:path extrusionOk="0" h="1081758" w="1081758">
                <a:moveTo>
                  <a:pt x="0" y="0"/>
                </a:moveTo>
                <a:lnTo>
                  <a:pt x="1081758" y="0"/>
                </a:lnTo>
                <a:lnTo>
                  <a:pt x="1081758" y="1081759"/>
                </a:lnTo>
                <a:lnTo>
                  <a:pt x="0" y="1081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3" name="Google Shape;263;p12"/>
          <p:cNvGrpSpPr/>
          <p:nvPr/>
        </p:nvGrpSpPr>
        <p:grpSpPr>
          <a:xfrm>
            <a:off x="1028700" y="364935"/>
            <a:ext cx="16230600" cy="1488687"/>
            <a:chOff x="0" y="47625"/>
            <a:chExt cx="21640800" cy="1984916"/>
          </a:xfrm>
        </p:grpSpPr>
        <p:sp>
          <p:nvSpPr>
            <p:cNvPr id="264" name="Google Shape;264;p12"/>
            <p:cNvSpPr txBox="1"/>
            <p:nvPr/>
          </p:nvSpPr>
          <p:spPr>
            <a:xfrm>
              <a:off x="2124720" y="47625"/>
              <a:ext cx="17315755" cy="1035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48" u="none" cap="none" strike="noStrike">
                  <a:solidFill>
                    <a:srgbClr val="FCFCFC"/>
                  </a:solidFill>
                  <a:latin typeface="Arial"/>
                  <a:ea typeface="Arial"/>
                  <a:cs typeface="Arial"/>
                  <a:sym typeface="Arial"/>
                </a:rPr>
                <a:t>Assemblée générale du TC de Charbonnières</a:t>
              </a:r>
              <a:endParaRPr/>
            </a:p>
          </p:txBody>
        </p:sp>
        <p:grpSp>
          <p:nvGrpSpPr>
            <p:cNvPr id="265" name="Google Shape;265;p12"/>
            <p:cNvGrpSpPr/>
            <p:nvPr/>
          </p:nvGrpSpPr>
          <p:grpSpPr>
            <a:xfrm>
              <a:off x="7935953" y="790243"/>
              <a:ext cx="5768895" cy="1242298"/>
              <a:chOff x="0" y="-57150"/>
              <a:chExt cx="1139535" cy="245392"/>
            </a:xfrm>
          </p:grpSpPr>
          <p:sp>
            <p:nvSpPr>
              <p:cNvPr id="266" name="Google Shape;266;p12"/>
              <p:cNvSpPr/>
              <p:nvPr/>
            </p:nvSpPr>
            <p:spPr>
              <a:xfrm>
                <a:off x="0" y="0"/>
                <a:ext cx="1139535" cy="188242"/>
              </a:xfrm>
              <a:custGeom>
                <a:rect b="b" l="l" r="r" t="t"/>
                <a:pathLst>
                  <a:path extrusionOk="0" h="188242" w="1139535">
                    <a:moveTo>
                      <a:pt x="94121" y="0"/>
                    </a:moveTo>
                    <a:lnTo>
                      <a:pt x="1045414" y="0"/>
                    </a:lnTo>
                    <a:cubicBezTo>
                      <a:pt x="1070376" y="0"/>
                      <a:pt x="1094316" y="9916"/>
                      <a:pt x="1111967" y="27567"/>
                    </a:cubicBezTo>
                    <a:cubicBezTo>
                      <a:pt x="1129619" y="45219"/>
                      <a:pt x="1139535" y="69159"/>
                      <a:pt x="1139535" y="94121"/>
                    </a:cubicBezTo>
                    <a:lnTo>
                      <a:pt x="1139535" y="94121"/>
                    </a:lnTo>
                    <a:cubicBezTo>
                      <a:pt x="1139535" y="119084"/>
                      <a:pt x="1129619" y="143024"/>
                      <a:pt x="1111967" y="160675"/>
                    </a:cubicBezTo>
                    <a:cubicBezTo>
                      <a:pt x="1094316" y="178326"/>
                      <a:pt x="1070376" y="188242"/>
                      <a:pt x="1045414" y="188242"/>
                    </a:cubicBezTo>
                    <a:lnTo>
                      <a:pt x="94121" y="188242"/>
                    </a:lnTo>
                    <a:cubicBezTo>
                      <a:pt x="69159" y="188242"/>
                      <a:pt x="45219" y="178326"/>
                      <a:pt x="27567" y="160675"/>
                    </a:cubicBezTo>
                    <a:cubicBezTo>
                      <a:pt x="9916" y="143024"/>
                      <a:pt x="0" y="119084"/>
                      <a:pt x="0" y="94121"/>
                    </a:cubicBezTo>
                    <a:lnTo>
                      <a:pt x="0" y="94121"/>
                    </a:lnTo>
                    <a:cubicBezTo>
                      <a:pt x="0" y="69159"/>
                      <a:pt x="9916" y="45219"/>
                      <a:pt x="27567" y="27567"/>
                    </a:cubicBezTo>
                    <a:cubicBezTo>
                      <a:pt x="45219" y="9916"/>
                      <a:pt x="69159" y="0"/>
                      <a:pt x="9412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rnd" cmpd="sng" w="19050">
                <a:solidFill>
                  <a:srgbClr val="445D9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2"/>
              <p:cNvSpPr txBox="1"/>
              <p:nvPr/>
            </p:nvSpPr>
            <p:spPr>
              <a:xfrm>
                <a:off x="0" y="-57150"/>
                <a:ext cx="1139535" cy="245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995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rgbClr val="FCFCFC"/>
                    </a:solidFill>
                    <a:latin typeface="Roboto"/>
                    <a:ea typeface="Roboto"/>
                    <a:cs typeface="Roboto"/>
                    <a:sym typeface="Roboto"/>
                  </a:rPr>
                  <a:t>29 JANVIER 2026 À 19H30</a:t>
                </a:r>
                <a:endParaRPr/>
              </a:p>
            </p:txBody>
          </p:sp>
        </p:grpSp>
        <p:sp>
          <p:nvSpPr>
            <p:cNvPr id="268" name="Google Shape;268;p12"/>
            <p:cNvSpPr/>
            <p:nvPr/>
          </p:nvSpPr>
          <p:spPr>
            <a:xfrm>
              <a:off x="0" y="1870235"/>
              <a:ext cx="21640800" cy="162306"/>
            </a:xfrm>
            <a:custGeom>
              <a:rect b="b" l="l" r="r" t="t"/>
              <a:pathLst>
                <a:path extrusionOk="0" h="162306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62306"/>
                  </a:lnTo>
                  <a:lnTo>
                    <a:pt x="0" y="1623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69" name="Google Shape;269;p12"/>
          <p:cNvSpPr/>
          <p:nvPr/>
        </p:nvSpPr>
        <p:spPr>
          <a:xfrm>
            <a:off x="6520815" y="3680879"/>
            <a:ext cx="5246370" cy="524637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5974" r="-444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2"/>
          <p:cNvSpPr txBox="1"/>
          <p:nvPr/>
        </p:nvSpPr>
        <p:spPr>
          <a:xfrm>
            <a:off x="4665055" y="2118813"/>
            <a:ext cx="8957890" cy="743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88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Notre partenaire institutionnel</a:t>
            </a:r>
            <a:endParaRPr/>
          </a:p>
        </p:txBody>
      </p:sp>
      <p:sp>
        <p:nvSpPr>
          <p:cNvPr id="271" name="Google Shape;271;p12"/>
          <p:cNvSpPr txBox="1"/>
          <p:nvPr/>
        </p:nvSpPr>
        <p:spPr>
          <a:xfrm>
            <a:off x="5371393" y="2786550"/>
            <a:ext cx="7545214" cy="941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65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Un grand merci à la Municipalité de Charbonnières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65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5D97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/>
          <p:nvPr/>
        </p:nvSpPr>
        <p:spPr>
          <a:xfrm>
            <a:off x="16718421" y="550539"/>
            <a:ext cx="1081758" cy="1081758"/>
          </a:xfrm>
          <a:custGeom>
            <a:rect b="b" l="l" r="r" t="t"/>
            <a:pathLst>
              <a:path extrusionOk="0" h="1081758" w="1081758">
                <a:moveTo>
                  <a:pt x="0" y="0"/>
                </a:moveTo>
                <a:lnTo>
                  <a:pt x="1081758" y="0"/>
                </a:lnTo>
                <a:lnTo>
                  <a:pt x="1081758" y="1081759"/>
                </a:lnTo>
                <a:lnTo>
                  <a:pt x="0" y="1081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7" name="Google Shape;277;p13"/>
          <p:cNvGrpSpPr/>
          <p:nvPr/>
        </p:nvGrpSpPr>
        <p:grpSpPr>
          <a:xfrm>
            <a:off x="1028700" y="364935"/>
            <a:ext cx="16230600" cy="1488687"/>
            <a:chOff x="0" y="47625"/>
            <a:chExt cx="21640800" cy="1984916"/>
          </a:xfrm>
        </p:grpSpPr>
        <p:sp>
          <p:nvSpPr>
            <p:cNvPr id="278" name="Google Shape;278;p13"/>
            <p:cNvSpPr txBox="1"/>
            <p:nvPr/>
          </p:nvSpPr>
          <p:spPr>
            <a:xfrm>
              <a:off x="2124720" y="47625"/>
              <a:ext cx="17315755" cy="1035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48" u="none" cap="none" strike="noStrike">
                  <a:solidFill>
                    <a:srgbClr val="FCFCFC"/>
                  </a:solidFill>
                  <a:latin typeface="Arial"/>
                  <a:ea typeface="Arial"/>
                  <a:cs typeface="Arial"/>
                  <a:sym typeface="Arial"/>
                </a:rPr>
                <a:t>Assemblée générale du TC de Charbonnières</a:t>
              </a:r>
              <a:endParaRPr/>
            </a:p>
          </p:txBody>
        </p:sp>
        <p:grpSp>
          <p:nvGrpSpPr>
            <p:cNvPr id="279" name="Google Shape;279;p13"/>
            <p:cNvGrpSpPr/>
            <p:nvPr/>
          </p:nvGrpSpPr>
          <p:grpSpPr>
            <a:xfrm>
              <a:off x="7935953" y="790243"/>
              <a:ext cx="5768895" cy="1242298"/>
              <a:chOff x="0" y="-57150"/>
              <a:chExt cx="1139535" cy="245392"/>
            </a:xfrm>
          </p:grpSpPr>
          <p:sp>
            <p:nvSpPr>
              <p:cNvPr id="280" name="Google Shape;280;p13"/>
              <p:cNvSpPr/>
              <p:nvPr/>
            </p:nvSpPr>
            <p:spPr>
              <a:xfrm>
                <a:off x="0" y="0"/>
                <a:ext cx="1139535" cy="188242"/>
              </a:xfrm>
              <a:custGeom>
                <a:rect b="b" l="l" r="r" t="t"/>
                <a:pathLst>
                  <a:path extrusionOk="0" h="188242" w="1139535">
                    <a:moveTo>
                      <a:pt x="94121" y="0"/>
                    </a:moveTo>
                    <a:lnTo>
                      <a:pt x="1045414" y="0"/>
                    </a:lnTo>
                    <a:cubicBezTo>
                      <a:pt x="1070376" y="0"/>
                      <a:pt x="1094316" y="9916"/>
                      <a:pt x="1111967" y="27567"/>
                    </a:cubicBezTo>
                    <a:cubicBezTo>
                      <a:pt x="1129619" y="45219"/>
                      <a:pt x="1139535" y="69159"/>
                      <a:pt x="1139535" y="94121"/>
                    </a:cubicBezTo>
                    <a:lnTo>
                      <a:pt x="1139535" y="94121"/>
                    </a:lnTo>
                    <a:cubicBezTo>
                      <a:pt x="1139535" y="119084"/>
                      <a:pt x="1129619" y="143024"/>
                      <a:pt x="1111967" y="160675"/>
                    </a:cubicBezTo>
                    <a:cubicBezTo>
                      <a:pt x="1094316" y="178326"/>
                      <a:pt x="1070376" y="188242"/>
                      <a:pt x="1045414" y="188242"/>
                    </a:cubicBezTo>
                    <a:lnTo>
                      <a:pt x="94121" y="188242"/>
                    </a:lnTo>
                    <a:cubicBezTo>
                      <a:pt x="69159" y="188242"/>
                      <a:pt x="45219" y="178326"/>
                      <a:pt x="27567" y="160675"/>
                    </a:cubicBezTo>
                    <a:cubicBezTo>
                      <a:pt x="9916" y="143024"/>
                      <a:pt x="0" y="119084"/>
                      <a:pt x="0" y="94121"/>
                    </a:cubicBezTo>
                    <a:lnTo>
                      <a:pt x="0" y="94121"/>
                    </a:lnTo>
                    <a:cubicBezTo>
                      <a:pt x="0" y="69159"/>
                      <a:pt x="9916" y="45219"/>
                      <a:pt x="27567" y="27567"/>
                    </a:cubicBezTo>
                    <a:cubicBezTo>
                      <a:pt x="45219" y="9916"/>
                      <a:pt x="69159" y="0"/>
                      <a:pt x="9412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rnd" cmpd="sng" w="19050">
                <a:solidFill>
                  <a:srgbClr val="445D9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3"/>
              <p:cNvSpPr txBox="1"/>
              <p:nvPr/>
            </p:nvSpPr>
            <p:spPr>
              <a:xfrm>
                <a:off x="0" y="-57150"/>
                <a:ext cx="1139535" cy="245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995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rgbClr val="FCFCFC"/>
                    </a:solidFill>
                    <a:latin typeface="Roboto"/>
                    <a:ea typeface="Roboto"/>
                    <a:cs typeface="Roboto"/>
                    <a:sym typeface="Roboto"/>
                  </a:rPr>
                  <a:t>29 JANVIER 2026 À 19H30</a:t>
                </a:r>
                <a:endParaRPr/>
              </a:p>
            </p:txBody>
          </p:sp>
        </p:grpSp>
        <p:sp>
          <p:nvSpPr>
            <p:cNvPr id="282" name="Google Shape;282;p13"/>
            <p:cNvSpPr/>
            <p:nvPr/>
          </p:nvSpPr>
          <p:spPr>
            <a:xfrm>
              <a:off x="0" y="1870235"/>
              <a:ext cx="21640800" cy="162306"/>
            </a:xfrm>
            <a:custGeom>
              <a:rect b="b" l="l" r="r" t="t"/>
              <a:pathLst>
                <a:path extrusionOk="0" h="162306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62306"/>
                  </a:lnTo>
                  <a:lnTo>
                    <a:pt x="0" y="1623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83" name="Google Shape;283;p13"/>
          <p:cNvGrpSpPr/>
          <p:nvPr/>
        </p:nvGrpSpPr>
        <p:grpSpPr>
          <a:xfrm>
            <a:off x="2456225" y="4414131"/>
            <a:ext cx="13375550" cy="3016771"/>
            <a:chOff x="0" y="0"/>
            <a:chExt cx="17834067" cy="4022361"/>
          </a:xfrm>
        </p:grpSpPr>
        <p:sp>
          <p:nvSpPr>
            <p:cNvPr id="284" name="Google Shape;284;p13"/>
            <p:cNvSpPr/>
            <p:nvPr/>
          </p:nvSpPr>
          <p:spPr>
            <a:xfrm>
              <a:off x="0" y="0"/>
              <a:ext cx="4022361" cy="4022361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42492" l="-41840" r="-298959" t="-3383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6906445" y="0"/>
              <a:ext cx="4022361" cy="4022361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13811706" y="0"/>
              <a:ext cx="4022361" cy="4022361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-3560" r="-3559" t="-7122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7" name="Google Shape;287;p13"/>
          <p:cNvSpPr txBox="1"/>
          <p:nvPr/>
        </p:nvSpPr>
        <p:spPr>
          <a:xfrm>
            <a:off x="5789749" y="2118813"/>
            <a:ext cx="6708502" cy="743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88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Nos partenaires privés</a:t>
            </a:r>
            <a:endParaRPr/>
          </a:p>
        </p:txBody>
      </p:sp>
      <p:sp>
        <p:nvSpPr>
          <p:cNvPr id="288" name="Google Shape;288;p13"/>
          <p:cNvSpPr txBox="1"/>
          <p:nvPr/>
        </p:nvSpPr>
        <p:spPr>
          <a:xfrm>
            <a:off x="2456225" y="2996100"/>
            <a:ext cx="13603486" cy="475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65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Un grand merci à Tecnifibre et Espace Tennis et Amazonia Club pour leur fidélité et soutien 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5D97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"/>
          <p:cNvSpPr/>
          <p:nvPr/>
        </p:nvSpPr>
        <p:spPr>
          <a:xfrm>
            <a:off x="6704041" y="3503752"/>
            <a:ext cx="4879918" cy="4879918"/>
          </a:xfrm>
          <a:custGeom>
            <a:rect b="b" l="l" r="r" t="t"/>
            <a:pathLst>
              <a:path extrusionOk="0" h="4879918" w="4879918">
                <a:moveTo>
                  <a:pt x="0" y="0"/>
                </a:moveTo>
                <a:lnTo>
                  <a:pt x="4879918" y="0"/>
                </a:lnTo>
                <a:lnTo>
                  <a:pt x="4879918" y="4879918"/>
                </a:lnTo>
                <a:lnTo>
                  <a:pt x="0" y="4879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4" name="Google Shape;294;p14"/>
          <p:cNvGrpSpPr/>
          <p:nvPr/>
        </p:nvGrpSpPr>
        <p:grpSpPr>
          <a:xfrm>
            <a:off x="1028700" y="364935"/>
            <a:ext cx="16230600" cy="1488687"/>
            <a:chOff x="0" y="47625"/>
            <a:chExt cx="21640800" cy="1984916"/>
          </a:xfrm>
        </p:grpSpPr>
        <p:sp>
          <p:nvSpPr>
            <p:cNvPr id="295" name="Google Shape;295;p14"/>
            <p:cNvSpPr txBox="1"/>
            <p:nvPr/>
          </p:nvSpPr>
          <p:spPr>
            <a:xfrm>
              <a:off x="2124720" y="47625"/>
              <a:ext cx="17315755" cy="1035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48" u="none" cap="none" strike="noStrike">
                  <a:solidFill>
                    <a:srgbClr val="FCFCFC"/>
                  </a:solidFill>
                  <a:latin typeface="Arial"/>
                  <a:ea typeface="Arial"/>
                  <a:cs typeface="Arial"/>
                  <a:sym typeface="Arial"/>
                </a:rPr>
                <a:t>Assemblée générale du TC de Charbonnières</a:t>
              </a:r>
              <a:endParaRPr/>
            </a:p>
          </p:txBody>
        </p:sp>
        <p:grpSp>
          <p:nvGrpSpPr>
            <p:cNvPr id="296" name="Google Shape;296;p14"/>
            <p:cNvGrpSpPr/>
            <p:nvPr/>
          </p:nvGrpSpPr>
          <p:grpSpPr>
            <a:xfrm>
              <a:off x="7935953" y="790243"/>
              <a:ext cx="5768895" cy="1242298"/>
              <a:chOff x="0" y="-57150"/>
              <a:chExt cx="1139535" cy="245392"/>
            </a:xfrm>
          </p:grpSpPr>
          <p:sp>
            <p:nvSpPr>
              <p:cNvPr id="297" name="Google Shape;297;p14"/>
              <p:cNvSpPr/>
              <p:nvPr/>
            </p:nvSpPr>
            <p:spPr>
              <a:xfrm>
                <a:off x="0" y="0"/>
                <a:ext cx="1139535" cy="188242"/>
              </a:xfrm>
              <a:custGeom>
                <a:rect b="b" l="l" r="r" t="t"/>
                <a:pathLst>
                  <a:path extrusionOk="0" h="188242" w="1139535">
                    <a:moveTo>
                      <a:pt x="94121" y="0"/>
                    </a:moveTo>
                    <a:lnTo>
                      <a:pt x="1045414" y="0"/>
                    </a:lnTo>
                    <a:cubicBezTo>
                      <a:pt x="1070376" y="0"/>
                      <a:pt x="1094316" y="9916"/>
                      <a:pt x="1111967" y="27567"/>
                    </a:cubicBezTo>
                    <a:cubicBezTo>
                      <a:pt x="1129619" y="45219"/>
                      <a:pt x="1139535" y="69159"/>
                      <a:pt x="1139535" y="94121"/>
                    </a:cubicBezTo>
                    <a:lnTo>
                      <a:pt x="1139535" y="94121"/>
                    </a:lnTo>
                    <a:cubicBezTo>
                      <a:pt x="1139535" y="119084"/>
                      <a:pt x="1129619" y="143024"/>
                      <a:pt x="1111967" y="160675"/>
                    </a:cubicBezTo>
                    <a:cubicBezTo>
                      <a:pt x="1094316" y="178326"/>
                      <a:pt x="1070376" y="188242"/>
                      <a:pt x="1045414" y="188242"/>
                    </a:cubicBezTo>
                    <a:lnTo>
                      <a:pt x="94121" y="188242"/>
                    </a:lnTo>
                    <a:cubicBezTo>
                      <a:pt x="69159" y="188242"/>
                      <a:pt x="45219" y="178326"/>
                      <a:pt x="27567" y="160675"/>
                    </a:cubicBezTo>
                    <a:cubicBezTo>
                      <a:pt x="9916" y="143024"/>
                      <a:pt x="0" y="119084"/>
                      <a:pt x="0" y="94121"/>
                    </a:cubicBezTo>
                    <a:lnTo>
                      <a:pt x="0" y="94121"/>
                    </a:lnTo>
                    <a:cubicBezTo>
                      <a:pt x="0" y="69159"/>
                      <a:pt x="9916" y="45219"/>
                      <a:pt x="27567" y="27567"/>
                    </a:cubicBezTo>
                    <a:cubicBezTo>
                      <a:pt x="45219" y="9916"/>
                      <a:pt x="69159" y="0"/>
                      <a:pt x="9412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rnd" cmpd="sng" w="19050">
                <a:solidFill>
                  <a:srgbClr val="445D9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4"/>
              <p:cNvSpPr txBox="1"/>
              <p:nvPr/>
            </p:nvSpPr>
            <p:spPr>
              <a:xfrm>
                <a:off x="0" y="-57150"/>
                <a:ext cx="1139535" cy="245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995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rgbClr val="FCFCFC"/>
                    </a:solidFill>
                    <a:latin typeface="Roboto"/>
                    <a:ea typeface="Roboto"/>
                    <a:cs typeface="Roboto"/>
                    <a:sym typeface="Roboto"/>
                  </a:rPr>
                  <a:t>29 JANVIER 2026 À 19H30</a:t>
                </a:r>
                <a:endParaRPr/>
              </a:p>
            </p:txBody>
          </p:sp>
        </p:grpSp>
        <p:sp>
          <p:nvSpPr>
            <p:cNvPr id="299" name="Google Shape;299;p14"/>
            <p:cNvSpPr/>
            <p:nvPr/>
          </p:nvSpPr>
          <p:spPr>
            <a:xfrm>
              <a:off x="0" y="1870235"/>
              <a:ext cx="21640800" cy="162306"/>
            </a:xfrm>
            <a:custGeom>
              <a:rect b="b" l="l" r="r" t="t"/>
              <a:pathLst>
                <a:path extrusionOk="0" h="162306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62306"/>
                  </a:lnTo>
                  <a:lnTo>
                    <a:pt x="0" y="1623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00" name="Google Shape;300;p14"/>
          <p:cNvSpPr txBox="1"/>
          <p:nvPr/>
        </p:nvSpPr>
        <p:spPr>
          <a:xfrm>
            <a:off x="7456773" y="2118813"/>
            <a:ext cx="3374454" cy="743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88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5D97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2"/>
          <p:cNvGrpSpPr/>
          <p:nvPr/>
        </p:nvGrpSpPr>
        <p:grpSpPr>
          <a:xfrm>
            <a:off x="9144000" y="5143500"/>
            <a:ext cx="8648450" cy="1471144"/>
            <a:chOff x="0" y="0"/>
            <a:chExt cx="11531267" cy="1961525"/>
          </a:xfrm>
        </p:grpSpPr>
        <p:sp>
          <p:nvSpPr>
            <p:cNvPr id="94" name="Google Shape;94;p2"/>
            <p:cNvSpPr txBox="1"/>
            <p:nvPr/>
          </p:nvSpPr>
          <p:spPr>
            <a:xfrm>
              <a:off x="2931697" y="91440"/>
              <a:ext cx="859957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125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RAPPORT FINANCIER</a:t>
              </a:r>
              <a:endParaRPr/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2931697" y="868055"/>
              <a:ext cx="8599570" cy="109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59079" lvl="1" marL="51816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CFC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Compte de résultat 2025</a:t>
              </a:r>
              <a:endParaRPr/>
            </a:p>
            <a:p>
              <a:pPr indent="-259079" lvl="1" marL="51816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CFC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Budget prévisionnel 2026</a:t>
              </a:r>
              <a:endParaRPr/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38100"/>
              <a:ext cx="1441239" cy="603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/>
            </a:p>
          </p:txBody>
        </p:sp>
        <p:cxnSp>
          <p:nvCxnSpPr>
            <p:cNvPr id="97" name="Google Shape;97;p2"/>
            <p:cNvCxnSpPr/>
            <p:nvPr/>
          </p:nvCxnSpPr>
          <p:spPr>
            <a:xfrm>
              <a:off x="2152106" y="0"/>
              <a:ext cx="0" cy="1961525"/>
            </a:xfrm>
            <a:prstGeom prst="straightConnector1">
              <a:avLst/>
            </a:prstGeom>
            <a:noFill/>
            <a:ln cap="flat" cmpd="sng" w="63500">
              <a:solidFill>
                <a:srgbClr val="92AC9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8" name="Google Shape;98;p2"/>
          <p:cNvGrpSpPr/>
          <p:nvPr/>
        </p:nvGrpSpPr>
        <p:grpSpPr>
          <a:xfrm>
            <a:off x="9144000" y="2610234"/>
            <a:ext cx="8662443" cy="1471144"/>
            <a:chOff x="0" y="0"/>
            <a:chExt cx="11549924" cy="1961525"/>
          </a:xfrm>
        </p:grpSpPr>
        <p:sp>
          <p:nvSpPr>
            <p:cNvPr id="99" name="Google Shape;99;p2"/>
            <p:cNvSpPr txBox="1"/>
            <p:nvPr/>
          </p:nvSpPr>
          <p:spPr>
            <a:xfrm>
              <a:off x="2950354" y="66675"/>
              <a:ext cx="8599570" cy="786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200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RAPPORT MORAL</a:t>
              </a:r>
              <a:endParaRPr/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2950354" y="1426855"/>
              <a:ext cx="8599570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38100"/>
              <a:ext cx="1441239" cy="603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/>
            </a:p>
          </p:txBody>
        </p:sp>
        <p:cxnSp>
          <p:nvCxnSpPr>
            <p:cNvPr id="102" name="Google Shape;102;p2"/>
            <p:cNvCxnSpPr/>
            <p:nvPr/>
          </p:nvCxnSpPr>
          <p:spPr>
            <a:xfrm>
              <a:off x="2152106" y="0"/>
              <a:ext cx="0" cy="1961525"/>
            </a:xfrm>
            <a:prstGeom prst="straightConnector1">
              <a:avLst/>
            </a:prstGeom>
            <a:noFill/>
            <a:ln cap="flat" cmpd="sng" w="63500">
              <a:solidFill>
                <a:srgbClr val="92AC9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3" name="Google Shape;103;p2"/>
          <p:cNvGrpSpPr/>
          <p:nvPr/>
        </p:nvGrpSpPr>
        <p:grpSpPr>
          <a:xfrm>
            <a:off x="9144000" y="3467600"/>
            <a:ext cx="8676436" cy="1872147"/>
            <a:chOff x="0" y="-57150"/>
            <a:chExt cx="11568581" cy="2496195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2950354" y="-57150"/>
              <a:ext cx="8599570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2955120" y="544195"/>
              <a:ext cx="8613461" cy="786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200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RAPPORT SPORTIF</a:t>
              </a: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2955120" y="1904375"/>
              <a:ext cx="8613461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0" y="515620"/>
              <a:ext cx="1443567" cy="603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/>
            </a:p>
          </p:txBody>
        </p:sp>
        <p:cxnSp>
          <p:nvCxnSpPr>
            <p:cNvPr id="108" name="Google Shape;108;p2"/>
            <p:cNvCxnSpPr/>
            <p:nvPr/>
          </p:nvCxnSpPr>
          <p:spPr>
            <a:xfrm>
              <a:off x="2155582" y="477520"/>
              <a:ext cx="0" cy="1961525"/>
            </a:xfrm>
            <a:prstGeom prst="straightConnector1">
              <a:avLst/>
            </a:prstGeom>
            <a:noFill/>
            <a:ln cap="flat" cmpd="sng" w="63500">
              <a:solidFill>
                <a:srgbClr val="92AC9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9" name="Google Shape;109;p2"/>
          <p:cNvSpPr/>
          <p:nvPr/>
        </p:nvSpPr>
        <p:spPr>
          <a:xfrm>
            <a:off x="16718421" y="550539"/>
            <a:ext cx="1081758" cy="1081758"/>
          </a:xfrm>
          <a:custGeom>
            <a:rect b="b" l="l" r="r" t="t"/>
            <a:pathLst>
              <a:path extrusionOk="0" h="1081758" w="1081758">
                <a:moveTo>
                  <a:pt x="0" y="0"/>
                </a:moveTo>
                <a:lnTo>
                  <a:pt x="1081758" y="0"/>
                </a:lnTo>
                <a:lnTo>
                  <a:pt x="1081758" y="1081759"/>
                </a:lnTo>
                <a:lnTo>
                  <a:pt x="0" y="1081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2"/>
          <p:cNvSpPr txBox="1"/>
          <p:nvPr/>
        </p:nvSpPr>
        <p:spPr>
          <a:xfrm>
            <a:off x="1028700" y="5140566"/>
            <a:ext cx="5109493" cy="9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5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Ordre du jour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2264658" y="793555"/>
            <a:ext cx="13758683" cy="761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48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Assemblée générale du TC de Charbonnières</a:t>
            </a:r>
            <a:endParaRPr/>
          </a:p>
        </p:txBody>
      </p:sp>
      <p:grpSp>
        <p:nvGrpSpPr>
          <p:cNvPr id="112" name="Google Shape;112;p2"/>
          <p:cNvGrpSpPr/>
          <p:nvPr/>
        </p:nvGrpSpPr>
        <p:grpSpPr>
          <a:xfrm>
            <a:off x="9144000" y="6957544"/>
            <a:ext cx="8648450" cy="1471144"/>
            <a:chOff x="0" y="0"/>
            <a:chExt cx="11531267" cy="1961525"/>
          </a:xfrm>
        </p:grpSpPr>
        <p:sp>
          <p:nvSpPr>
            <p:cNvPr id="113" name="Google Shape;113;p2"/>
            <p:cNvSpPr txBox="1"/>
            <p:nvPr/>
          </p:nvSpPr>
          <p:spPr>
            <a:xfrm>
              <a:off x="2931697" y="91440"/>
              <a:ext cx="859957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125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AVENIR DU CLUB</a:t>
              </a: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2931697" y="1426855"/>
              <a:ext cx="8599570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0" y="38100"/>
              <a:ext cx="1441239" cy="603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/>
            </a:p>
          </p:txBody>
        </p:sp>
        <p:cxnSp>
          <p:nvCxnSpPr>
            <p:cNvPr id="116" name="Google Shape;116;p2"/>
            <p:cNvCxnSpPr/>
            <p:nvPr/>
          </p:nvCxnSpPr>
          <p:spPr>
            <a:xfrm>
              <a:off x="2152106" y="0"/>
              <a:ext cx="0" cy="1961525"/>
            </a:xfrm>
            <a:prstGeom prst="straightConnector1">
              <a:avLst/>
            </a:prstGeom>
            <a:noFill/>
            <a:ln cap="flat" cmpd="sng" w="63500">
              <a:solidFill>
                <a:srgbClr val="92AC9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17" name="Google Shape;117;p2"/>
          <p:cNvGrpSpPr/>
          <p:nvPr/>
        </p:nvGrpSpPr>
        <p:grpSpPr>
          <a:xfrm>
            <a:off x="6980664" y="1337980"/>
            <a:ext cx="4326671" cy="931724"/>
            <a:chOff x="0" y="-57150"/>
            <a:chExt cx="1139535" cy="245392"/>
          </a:xfrm>
        </p:grpSpPr>
        <p:sp>
          <p:nvSpPr>
            <p:cNvPr id="118" name="Google Shape;118;p2"/>
            <p:cNvSpPr/>
            <p:nvPr/>
          </p:nvSpPr>
          <p:spPr>
            <a:xfrm>
              <a:off x="0" y="0"/>
              <a:ext cx="1139535" cy="188242"/>
            </a:xfrm>
            <a:custGeom>
              <a:rect b="b" l="l" r="r" t="t"/>
              <a:pathLst>
                <a:path extrusionOk="0" h="188242" w="1139535">
                  <a:moveTo>
                    <a:pt x="94121" y="0"/>
                  </a:moveTo>
                  <a:lnTo>
                    <a:pt x="1045414" y="0"/>
                  </a:lnTo>
                  <a:cubicBezTo>
                    <a:pt x="1070376" y="0"/>
                    <a:pt x="1094316" y="9916"/>
                    <a:pt x="1111967" y="27567"/>
                  </a:cubicBezTo>
                  <a:cubicBezTo>
                    <a:pt x="1129619" y="45219"/>
                    <a:pt x="1139535" y="69159"/>
                    <a:pt x="1139535" y="94121"/>
                  </a:cubicBezTo>
                  <a:lnTo>
                    <a:pt x="1139535" y="94121"/>
                  </a:lnTo>
                  <a:cubicBezTo>
                    <a:pt x="1139535" y="119084"/>
                    <a:pt x="1129619" y="143024"/>
                    <a:pt x="1111967" y="160675"/>
                  </a:cubicBezTo>
                  <a:cubicBezTo>
                    <a:pt x="1094316" y="178326"/>
                    <a:pt x="1070376" y="188242"/>
                    <a:pt x="1045414" y="188242"/>
                  </a:cubicBezTo>
                  <a:lnTo>
                    <a:pt x="94121" y="188242"/>
                  </a:lnTo>
                  <a:cubicBezTo>
                    <a:pt x="69159" y="188242"/>
                    <a:pt x="45219" y="178326"/>
                    <a:pt x="27567" y="160675"/>
                  </a:cubicBezTo>
                  <a:cubicBezTo>
                    <a:pt x="9916" y="143024"/>
                    <a:pt x="0" y="119084"/>
                    <a:pt x="0" y="94121"/>
                  </a:cubicBezTo>
                  <a:lnTo>
                    <a:pt x="0" y="94121"/>
                  </a:lnTo>
                  <a:cubicBezTo>
                    <a:pt x="0" y="69159"/>
                    <a:pt x="9916" y="45219"/>
                    <a:pt x="27567" y="27567"/>
                  </a:cubicBezTo>
                  <a:cubicBezTo>
                    <a:pt x="45219" y="9916"/>
                    <a:pt x="69159" y="0"/>
                    <a:pt x="941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445D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0" y="-57150"/>
              <a:ext cx="1139535" cy="245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29 JANVIER 2026 À 19H30</a:t>
              </a:r>
              <a:endParaRPr/>
            </a:p>
          </p:txBody>
        </p:sp>
      </p:grpSp>
      <p:sp>
        <p:nvSpPr>
          <p:cNvPr id="120" name="Google Shape;120;p2"/>
          <p:cNvSpPr/>
          <p:nvPr/>
        </p:nvSpPr>
        <p:spPr>
          <a:xfrm>
            <a:off x="1028700" y="2147974"/>
            <a:ext cx="16230600" cy="121730"/>
          </a:xfrm>
          <a:custGeom>
            <a:rect b="b" l="l" r="r" t="t"/>
            <a:pathLst>
              <a:path extrusionOk="0" h="121730" w="16230600">
                <a:moveTo>
                  <a:pt x="0" y="0"/>
                </a:moveTo>
                <a:lnTo>
                  <a:pt x="16230600" y="0"/>
                </a:lnTo>
                <a:lnTo>
                  <a:pt x="16230600" y="121730"/>
                </a:lnTo>
                <a:lnTo>
                  <a:pt x="0" y="121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5D97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1028700" y="2147974"/>
            <a:ext cx="16230600" cy="121730"/>
          </a:xfrm>
          <a:custGeom>
            <a:rect b="b" l="l" r="r" t="t"/>
            <a:pathLst>
              <a:path extrusionOk="0" h="121730" w="16230600">
                <a:moveTo>
                  <a:pt x="0" y="0"/>
                </a:moveTo>
                <a:lnTo>
                  <a:pt x="16230600" y="0"/>
                </a:lnTo>
                <a:lnTo>
                  <a:pt x="16230600" y="121730"/>
                </a:lnTo>
                <a:lnTo>
                  <a:pt x="0" y="121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3"/>
          <p:cNvSpPr/>
          <p:nvPr/>
        </p:nvSpPr>
        <p:spPr>
          <a:xfrm>
            <a:off x="16718421" y="550539"/>
            <a:ext cx="1081758" cy="1081758"/>
          </a:xfrm>
          <a:custGeom>
            <a:rect b="b" l="l" r="r" t="t"/>
            <a:pathLst>
              <a:path extrusionOk="0" h="1081758" w="1081758">
                <a:moveTo>
                  <a:pt x="0" y="0"/>
                </a:moveTo>
                <a:lnTo>
                  <a:pt x="1081758" y="0"/>
                </a:lnTo>
                <a:lnTo>
                  <a:pt x="1081758" y="1081759"/>
                </a:lnTo>
                <a:lnTo>
                  <a:pt x="0" y="1081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3"/>
          <p:cNvSpPr txBox="1"/>
          <p:nvPr/>
        </p:nvSpPr>
        <p:spPr>
          <a:xfrm>
            <a:off x="5324325" y="2455079"/>
            <a:ext cx="7384554" cy="894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5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Nombre de licenciés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2264792" y="793555"/>
            <a:ext cx="13758416" cy="764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48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Assemblée générale du TC de Charbonnières</a:t>
            </a:r>
            <a:endParaRPr/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8996" y="2721384"/>
            <a:ext cx="15070009" cy="757238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5178408" y="9342738"/>
            <a:ext cx="1813992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Âge moyen : 27 ans 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11416890" y="9342738"/>
            <a:ext cx="1835721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Âge moyen : 26 ans </a:t>
            </a:r>
            <a:endParaRPr/>
          </a:p>
        </p:txBody>
      </p:sp>
      <p:grpSp>
        <p:nvGrpSpPr>
          <p:cNvPr id="132" name="Google Shape;132;p3"/>
          <p:cNvGrpSpPr/>
          <p:nvPr/>
        </p:nvGrpSpPr>
        <p:grpSpPr>
          <a:xfrm>
            <a:off x="6980664" y="1337980"/>
            <a:ext cx="4326671" cy="931724"/>
            <a:chOff x="0" y="-57150"/>
            <a:chExt cx="1139535" cy="245392"/>
          </a:xfrm>
        </p:grpSpPr>
        <p:sp>
          <p:nvSpPr>
            <p:cNvPr id="133" name="Google Shape;133;p3"/>
            <p:cNvSpPr/>
            <p:nvPr/>
          </p:nvSpPr>
          <p:spPr>
            <a:xfrm>
              <a:off x="0" y="0"/>
              <a:ext cx="1139535" cy="188242"/>
            </a:xfrm>
            <a:custGeom>
              <a:rect b="b" l="l" r="r" t="t"/>
              <a:pathLst>
                <a:path extrusionOk="0" h="188242" w="1139535">
                  <a:moveTo>
                    <a:pt x="94121" y="0"/>
                  </a:moveTo>
                  <a:lnTo>
                    <a:pt x="1045414" y="0"/>
                  </a:lnTo>
                  <a:cubicBezTo>
                    <a:pt x="1070376" y="0"/>
                    <a:pt x="1094316" y="9916"/>
                    <a:pt x="1111967" y="27567"/>
                  </a:cubicBezTo>
                  <a:cubicBezTo>
                    <a:pt x="1129619" y="45219"/>
                    <a:pt x="1139535" y="69159"/>
                    <a:pt x="1139535" y="94121"/>
                  </a:cubicBezTo>
                  <a:lnTo>
                    <a:pt x="1139535" y="94121"/>
                  </a:lnTo>
                  <a:cubicBezTo>
                    <a:pt x="1139535" y="119084"/>
                    <a:pt x="1129619" y="143024"/>
                    <a:pt x="1111967" y="160675"/>
                  </a:cubicBezTo>
                  <a:cubicBezTo>
                    <a:pt x="1094316" y="178326"/>
                    <a:pt x="1070376" y="188242"/>
                    <a:pt x="1045414" y="188242"/>
                  </a:cubicBezTo>
                  <a:lnTo>
                    <a:pt x="94121" y="188242"/>
                  </a:lnTo>
                  <a:cubicBezTo>
                    <a:pt x="69159" y="188242"/>
                    <a:pt x="45219" y="178326"/>
                    <a:pt x="27567" y="160675"/>
                  </a:cubicBezTo>
                  <a:cubicBezTo>
                    <a:pt x="9916" y="143024"/>
                    <a:pt x="0" y="119084"/>
                    <a:pt x="0" y="94121"/>
                  </a:cubicBezTo>
                  <a:lnTo>
                    <a:pt x="0" y="94121"/>
                  </a:lnTo>
                  <a:cubicBezTo>
                    <a:pt x="0" y="69159"/>
                    <a:pt x="9916" y="45219"/>
                    <a:pt x="27567" y="27567"/>
                  </a:cubicBezTo>
                  <a:cubicBezTo>
                    <a:pt x="45219" y="9916"/>
                    <a:pt x="69159" y="0"/>
                    <a:pt x="941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445D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0" y="-57150"/>
              <a:ext cx="1139535" cy="245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29 JANVIER 2026 À 19H30</a:t>
              </a:r>
              <a:endParaRPr/>
            </a:p>
          </p:txBody>
        </p:sp>
      </p:grpSp>
      <p:sp>
        <p:nvSpPr>
          <p:cNvPr id="135" name="Google Shape;135;p3"/>
          <p:cNvSpPr txBox="1"/>
          <p:nvPr/>
        </p:nvSpPr>
        <p:spPr>
          <a:xfrm>
            <a:off x="16047727" y="9720167"/>
            <a:ext cx="1341388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source : ADOC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5D97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1028700" y="2147974"/>
            <a:ext cx="16230600" cy="121730"/>
          </a:xfrm>
          <a:custGeom>
            <a:rect b="b" l="l" r="r" t="t"/>
            <a:pathLst>
              <a:path extrusionOk="0" h="121730" w="16230600">
                <a:moveTo>
                  <a:pt x="0" y="0"/>
                </a:moveTo>
                <a:lnTo>
                  <a:pt x="16230600" y="0"/>
                </a:lnTo>
                <a:lnTo>
                  <a:pt x="16230600" y="121730"/>
                </a:lnTo>
                <a:lnTo>
                  <a:pt x="0" y="121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4"/>
          <p:cNvSpPr/>
          <p:nvPr/>
        </p:nvSpPr>
        <p:spPr>
          <a:xfrm>
            <a:off x="16718421" y="550539"/>
            <a:ext cx="1081758" cy="1081758"/>
          </a:xfrm>
          <a:custGeom>
            <a:rect b="b" l="l" r="r" t="t"/>
            <a:pathLst>
              <a:path extrusionOk="0" h="1081758" w="1081758">
                <a:moveTo>
                  <a:pt x="0" y="0"/>
                </a:moveTo>
                <a:lnTo>
                  <a:pt x="1081758" y="0"/>
                </a:lnTo>
                <a:lnTo>
                  <a:pt x="1081758" y="1081759"/>
                </a:lnTo>
                <a:lnTo>
                  <a:pt x="0" y="1081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42" name="Google Shape;14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08160" y="1768084"/>
            <a:ext cx="19176488" cy="952770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 txBox="1"/>
          <p:nvPr/>
        </p:nvSpPr>
        <p:spPr>
          <a:xfrm>
            <a:off x="2650592" y="2549151"/>
            <a:ext cx="14301267" cy="693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Nombre de licenciés par disciplines à Charbonnières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2650592" y="400117"/>
            <a:ext cx="129867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48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Assemblée générale du TC de Charbonnières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16066554" y="9650126"/>
            <a:ext cx="1303734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source : INSEE</a:t>
            </a:r>
            <a:endParaRPr/>
          </a:p>
        </p:txBody>
      </p:sp>
      <p:grpSp>
        <p:nvGrpSpPr>
          <p:cNvPr id="146" name="Google Shape;146;p4"/>
          <p:cNvGrpSpPr/>
          <p:nvPr/>
        </p:nvGrpSpPr>
        <p:grpSpPr>
          <a:xfrm>
            <a:off x="-11" y="222472"/>
            <a:ext cx="4326700" cy="1119769"/>
            <a:chOff x="0" y="0"/>
            <a:chExt cx="1139535" cy="294917"/>
          </a:xfrm>
        </p:grpSpPr>
        <p:sp>
          <p:nvSpPr>
            <p:cNvPr id="147" name="Google Shape;147;p4"/>
            <p:cNvSpPr/>
            <p:nvPr/>
          </p:nvSpPr>
          <p:spPr>
            <a:xfrm>
              <a:off x="0" y="0"/>
              <a:ext cx="1139535" cy="188242"/>
            </a:xfrm>
            <a:custGeom>
              <a:rect b="b" l="l" r="r" t="t"/>
              <a:pathLst>
                <a:path extrusionOk="0" h="188242" w="1139535">
                  <a:moveTo>
                    <a:pt x="94121" y="0"/>
                  </a:moveTo>
                  <a:lnTo>
                    <a:pt x="1045414" y="0"/>
                  </a:lnTo>
                  <a:cubicBezTo>
                    <a:pt x="1070376" y="0"/>
                    <a:pt x="1094316" y="9916"/>
                    <a:pt x="1111967" y="27567"/>
                  </a:cubicBezTo>
                  <a:cubicBezTo>
                    <a:pt x="1129619" y="45219"/>
                    <a:pt x="1139535" y="69159"/>
                    <a:pt x="1139535" y="94121"/>
                  </a:cubicBezTo>
                  <a:lnTo>
                    <a:pt x="1139535" y="94121"/>
                  </a:lnTo>
                  <a:cubicBezTo>
                    <a:pt x="1139535" y="119084"/>
                    <a:pt x="1129619" y="143024"/>
                    <a:pt x="1111967" y="160675"/>
                  </a:cubicBezTo>
                  <a:cubicBezTo>
                    <a:pt x="1094316" y="178326"/>
                    <a:pt x="1070376" y="188242"/>
                    <a:pt x="1045414" y="188242"/>
                  </a:cubicBezTo>
                  <a:lnTo>
                    <a:pt x="94121" y="188242"/>
                  </a:lnTo>
                  <a:cubicBezTo>
                    <a:pt x="69159" y="188242"/>
                    <a:pt x="45219" y="178326"/>
                    <a:pt x="27567" y="160675"/>
                  </a:cubicBezTo>
                  <a:cubicBezTo>
                    <a:pt x="9916" y="143024"/>
                    <a:pt x="0" y="119084"/>
                    <a:pt x="0" y="94121"/>
                  </a:cubicBezTo>
                  <a:lnTo>
                    <a:pt x="0" y="94121"/>
                  </a:lnTo>
                  <a:cubicBezTo>
                    <a:pt x="0" y="69159"/>
                    <a:pt x="9916" y="45219"/>
                    <a:pt x="27567" y="27567"/>
                  </a:cubicBezTo>
                  <a:cubicBezTo>
                    <a:pt x="45219" y="9916"/>
                    <a:pt x="69159" y="0"/>
                    <a:pt x="941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445D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 txBox="1"/>
            <p:nvPr/>
          </p:nvSpPr>
          <p:spPr>
            <a:xfrm>
              <a:off x="0" y="49517"/>
              <a:ext cx="11394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29 JANVIER 2026 À 19H30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5D97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16718421" y="550539"/>
            <a:ext cx="1081758" cy="1081758"/>
          </a:xfrm>
          <a:custGeom>
            <a:rect b="b" l="l" r="r" t="t"/>
            <a:pathLst>
              <a:path extrusionOk="0" h="1081758" w="1081758">
                <a:moveTo>
                  <a:pt x="0" y="0"/>
                </a:moveTo>
                <a:lnTo>
                  <a:pt x="1081758" y="0"/>
                </a:lnTo>
                <a:lnTo>
                  <a:pt x="1081758" y="1081759"/>
                </a:lnTo>
                <a:lnTo>
                  <a:pt x="0" y="1081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5"/>
          <p:cNvSpPr txBox="1"/>
          <p:nvPr/>
        </p:nvSpPr>
        <p:spPr>
          <a:xfrm>
            <a:off x="4514255" y="2600698"/>
            <a:ext cx="9259491" cy="894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5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Répartition des adhérents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2650592" y="793555"/>
            <a:ext cx="12986817" cy="764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48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Assemblée générale du TC de Charbonnières</a:t>
            </a:r>
            <a:endParaRPr/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5626" y="2774781"/>
            <a:ext cx="10316748" cy="823944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/>
          <p:nvPr/>
        </p:nvSpPr>
        <p:spPr>
          <a:xfrm>
            <a:off x="16047727" y="9532334"/>
            <a:ext cx="1341388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source : ADOC</a:t>
            </a:r>
            <a:endParaRPr/>
          </a:p>
        </p:txBody>
      </p:sp>
      <p:grpSp>
        <p:nvGrpSpPr>
          <p:cNvPr id="158" name="Google Shape;158;p5"/>
          <p:cNvGrpSpPr/>
          <p:nvPr/>
        </p:nvGrpSpPr>
        <p:grpSpPr>
          <a:xfrm>
            <a:off x="6980664" y="1337980"/>
            <a:ext cx="4326671" cy="931724"/>
            <a:chOff x="0" y="-57150"/>
            <a:chExt cx="1139535" cy="245392"/>
          </a:xfrm>
        </p:grpSpPr>
        <p:sp>
          <p:nvSpPr>
            <p:cNvPr id="159" name="Google Shape;159;p5"/>
            <p:cNvSpPr/>
            <p:nvPr/>
          </p:nvSpPr>
          <p:spPr>
            <a:xfrm>
              <a:off x="0" y="0"/>
              <a:ext cx="1139535" cy="188242"/>
            </a:xfrm>
            <a:custGeom>
              <a:rect b="b" l="l" r="r" t="t"/>
              <a:pathLst>
                <a:path extrusionOk="0" h="188242" w="1139535">
                  <a:moveTo>
                    <a:pt x="94121" y="0"/>
                  </a:moveTo>
                  <a:lnTo>
                    <a:pt x="1045414" y="0"/>
                  </a:lnTo>
                  <a:cubicBezTo>
                    <a:pt x="1070376" y="0"/>
                    <a:pt x="1094316" y="9916"/>
                    <a:pt x="1111967" y="27567"/>
                  </a:cubicBezTo>
                  <a:cubicBezTo>
                    <a:pt x="1129619" y="45219"/>
                    <a:pt x="1139535" y="69159"/>
                    <a:pt x="1139535" y="94121"/>
                  </a:cubicBezTo>
                  <a:lnTo>
                    <a:pt x="1139535" y="94121"/>
                  </a:lnTo>
                  <a:cubicBezTo>
                    <a:pt x="1139535" y="119084"/>
                    <a:pt x="1129619" y="143024"/>
                    <a:pt x="1111967" y="160675"/>
                  </a:cubicBezTo>
                  <a:cubicBezTo>
                    <a:pt x="1094316" y="178326"/>
                    <a:pt x="1070376" y="188242"/>
                    <a:pt x="1045414" y="188242"/>
                  </a:cubicBezTo>
                  <a:lnTo>
                    <a:pt x="94121" y="188242"/>
                  </a:lnTo>
                  <a:cubicBezTo>
                    <a:pt x="69159" y="188242"/>
                    <a:pt x="45219" y="178326"/>
                    <a:pt x="27567" y="160675"/>
                  </a:cubicBezTo>
                  <a:cubicBezTo>
                    <a:pt x="9916" y="143024"/>
                    <a:pt x="0" y="119084"/>
                    <a:pt x="0" y="94121"/>
                  </a:cubicBezTo>
                  <a:lnTo>
                    <a:pt x="0" y="94121"/>
                  </a:lnTo>
                  <a:cubicBezTo>
                    <a:pt x="0" y="69159"/>
                    <a:pt x="9916" y="45219"/>
                    <a:pt x="27567" y="27567"/>
                  </a:cubicBezTo>
                  <a:cubicBezTo>
                    <a:pt x="45219" y="9916"/>
                    <a:pt x="69159" y="0"/>
                    <a:pt x="941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445D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0" y="-57150"/>
              <a:ext cx="1139535" cy="245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29 JANVIER 2026 À 19H30</a:t>
              </a:r>
              <a:endParaRPr/>
            </a:p>
          </p:txBody>
        </p:sp>
      </p:grpSp>
      <p:sp>
        <p:nvSpPr>
          <p:cNvPr id="161" name="Google Shape;161;p5"/>
          <p:cNvSpPr/>
          <p:nvPr/>
        </p:nvSpPr>
        <p:spPr>
          <a:xfrm>
            <a:off x="1028700" y="2147974"/>
            <a:ext cx="16230600" cy="121730"/>
          </a:xfrm>
          <a:custGeom>
            <a:rect b="b" l="l" r="r" t="t"/>
            <a:pathLst>
              <a:path extrusionOk="0" h="121730" w="16230600">
                <a:moveTo>
                  <a:pt x="0" y="0"/>
                </a:moveTo>
                <a:lnTo>
                  <a:pt x="16230600" y="0"/>
                </a:lnTo>
                <a:lnTo>
                  <a:pt x="16230600" y="121730"/>
                </a:lnTo>
                <a:lnTo>
                  <a:pt x="0" y="121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5D97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>
            <a:off x="16718421" y="550539"/>
            <a:ext cx="1081758" cy="1081758"/>
          </a:xfrm>
          <a:custGeom>
            <a:rect b="b" l="l" r="r" t="t"/>
            <a:pathLst>
              <a:path extrusionOk="0" h="1081758" w="1081758">
                <a:moveTo>
                  <a:pt x="0" y="0"/>
                </a:moveTo>
                <a:lnTo>
                  <a:pt x="1081758" y="0"/>
                </a:lnTo>
                <a:lnTo>
                  <a:pt x="1081758" y="1081759"/>
                </a:lnTo>
                <a:lnTo>
                  <a:pt x="0" y="1081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6"/>
          <p:cNvSpPr txBox="1"/>
          <p:nvPr/>
        </p:nvSpPr>
        <p:spPr>
          <a:xfrm>
            <a:off x="7572226" y="2538087"/>
            <a:ext cx="3143548" cy="894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5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Tournois</a:t>
            </a:r>
            <a:endParaRPr/>
          </a:p>
        </p:txBody>
      </p:sp>
      <p:sp>
        <p:nvSpPr>
          <p:cNvPr id="168" name="Google Shape;168;p6"/>
          <p:cNvSpPr txBox="1"/>
          <p:nvPr/>
        </p:nvSpPr>
        <p:spPr>
          <a:xfrm>
            <a:off x="2622240" y="792923"/>
            <a:ext cx="12986817" cy="764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48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Assemblée générale du TC de Charbonnières</a:t>
            </a:r>
            <a:endParaRPr/>
          </a:p>
        </p:txBody>
      </p:sp>
      <p:grpSp>
        <p:nvGrpSpPr>
          <p:cNvPr id="169" name="Google Shape;169;p6"/>
          <p:cNvGrpSpPr/>
          <p:nvPr/>
        </p:nvGrpSpPr>
        <p:grpSpPr>
          <a:xfrm>
            <a:off x="6980664" y="1337980"/>
            <a:ext cx="4326671" cy="931724"/>
            <a:chOff x="0" y="-57150"/>
            <a:chExt cx="1139535" cy="245392"/>
          </a:xfrm>
        </p:grpSpPr>
        <p:sp>
          <p:nvSpPr>
            <p:cNvPr id="170" name="Google Shape;170;p6"/>
            <p:cNvSpPr/>
            <p:nvPr/>
          </p:nvSpPr>
          <p:spPr>
            <a:xfrm>
              <a:off x="0" y="0"/>
              <a:ext cx="1139535" cy="188242"/>
            </a:xfrm>
            <a:custGeom>
              <a:rect b="b" l="l" r="r" t="t"/>
              <a:pathLst>
                <a:path extrusionOk="0" h="188242" w="1139535">
                  <a:moveTo>
                    <a:pt x="94121" y="0"/>
                  </a:moveTo>
                  <a:lnTo>
                    <a:pt x="1045414" y="0"/>
                  </a:lnTo>
                  <a:cubicBezTo>
                    <a:pt x="1070376" y="0"/>
                    <a:pt x="1094316" y="9916"/>
                    <a:pt x="1111967" y="27567"/>
                  </a:cubicBezTo>
                  <a:cubicBezTo>
                    <a:pt x="1129619" y="45219"/>
                    <a:pt x="1139535" y="69159"/>
                    <a:pt x="1139535" y="94121"/>
                  </a:cubicBezTo>
                  <a:lnTo>
                    <a:pt x="1139535" y="94121"/>
                  </a:lnTo>
                  <a:cubicBezTo>
                    <a:pt x="1139535" y="119084"/>
                    <a:pt x="1129619" y="143024"/>
                    <a:pt x="1111967" y="160675"/>
                  </a:cubicBezTo>
                  <a:cubicBezTo>
                    <a:pt x="1094316" y="178326"/>
                    <a:pt x="1070376" y="188242"/>
                    <a:pt x="1045414" y="188242"/>
                  </a:cubicBezTo>
                  <a:lnTo>
                    <a:pt x="94121" y="188242"/>
                  </a:lnTo>
                  <a:cubicBezTo>
                    <a:pt x="69159" y="188242"/>
                    <a:pt x="45219" y="178326"/>
                    <a:pt x="27567" y="160675"/>
                  </a:cubicBezTo>
                  <a:cubicBezTo>
                    <a:pt x="9916" y="143024"/>
                    <a:pt x="0" y="119084"/>
                    <a:pt x="0" y="94121"/>
                  </a:cubicBezTo>
                  <a:lnTo>
                    <a:pt x="0" y="94121"/>
                  </a:lnTo>
                  <a:cubicBezTo>
                    <a:pt x="0" y="69159"/>
                    <a:pt x="9916" y="45219"/>
                    <a:pt x="27567" y="27567"/>
                  </a:cubicBezTo>
                  <a:cubicBezTo>
                    <a:pt x="45219" y="9916"/>
                    <a:pt x="69159" y="0"/>
                    <a:pt x="941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445D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0" y="-57150"/>
              <a:ext cx="1139535" cy="245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29 JANVIER 2026 À 19H30</a:t>
              </a:r>
              <a:endParaRPr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028700" y="2147974"/>
            <a:ext cx="16230600" cy="121730"/>
          </a:xfrm>
          <a:custGeom>
            <a:rect b="b" l="l" r="r" t="t"/>
            <a:pathLst>
              <a:path extrusionOk="0" h="121730" w="16230600">
                <a:moveTo>
                  <a:pt x="0" y="0"/>
                </a:moveTo>
                <a:lnTo>
                  <a:pt x="16230600" y="0"/>
                </a:lnTo>
                <a:lnTo>
                  <a:pt x="16230600" y="121730"/>
                </a:lnTo>
                <a:lnTo>
                  <a:pt x="0" y="121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6"/>
          <p:cNvSpPr txBox="1"/>
          <p:nvPr/>
        </p:nvSpPr>
        <p:spPr>
          <a:xfrm>
            <a:off x="9139238" y="4978082"/>
            <a:ext cx="9525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2650592" y="3951773"/>
            <a:ext cx="2742307" cy="651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sng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Pour Jeunes :</a:t>
            </a:r>
            <a:endParaRPr/>
          </a:p>
        </p:txBody>
      </p:sp>
      <p:sp>
        <p:nvSpPr>
          <p:cNvPr id="175" name="Google Shape;175;p6"/>
          <p:cNvSpPr txBox="1"/>
          <p:nvPr/>
        </p:nvSpPr>
        <p:spPr>
          <a:xfrm>
            <a:off x="6137679" y="4012203"/>
            <a:ext cx="5303713" cy="1995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Open Jeunes de Février et Avril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Du 13 au 21 Février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Du 09 au 18 Avril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U7 : 25 Juin 2025</a:t>
            </a:r>
            <a:endParaRPr/>
          </a:p>
        </p:txBody>
      </p:sp>
      <p:sp>
        <p:nvSpPr>
          <p:cNvPr id="176" name="Google Shape;176;p6"/>
          <p:cNvSpPr txBox="1"/>
          <p:nvPr/>
        </p:nvSpPr>
        <p:spPr>
          <a:xfrm>
            <a:off x="2622240" y="6322334"/>
            <a:ext cx="2799011" cy="651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sng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Pour Adultes :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6137679" y="6417584"/>
            <a:ext cx="5303713" cy="1005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Open de la ville de Charbonnières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579 inscrits en 2025</a:t>
            </a:r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5929692" y="7927615"/>
            <a:ext cx="5719688" cy="1005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Tournoi Estival du TC Charbonnières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410 inscrits en 2025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5D97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16718421" y="550539"/>
            <a:ext cx="1081758" cy="1081758"/>
          </a:xfrm>
          <a:custGeom>
            <a:rect b="b" l="l" r="r" t="t"/>
            <a:pathLst>
              <a:path extrusionOk="0" h="1081758" w="1081758">
                <a:moveTo>
                  <a:pt x="0" y="0"/>
                </a:moveTo>
                <a:lnTo>
                  <a:pt x="1081758" y="0"/>
                </a:lnTo>
                <a:lnTo>
                  <a:pt x="1081758" y="1081759"/>
                </a:lnTo>
                <a:lnTo>
                  <a:pt x="0" y="1081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4" name="Google Shape;184;p7"/>
          <p:cNvGrpSpPr/>
          <p:nvPr/>
        </p:nvGrpSpPr>
        <p:grpSpPr>
          <a:xfrm>
            <a:off x="2622240" y="430688"/>
            <a:ext cx="12986817" cy="1488687"/>
            <a:chOff x="0" y="47625"/>
            <a:chExt cx="17315755" cy="1984916"/>
          </a:xfrm>
        </p:grpSpPr>
        <p:sp>
          <p:nvSpPr>
            <p:cNvPr id="185" name="Google Shape;185;p7"/>
            <p:cNvSpPr txBox="1"/>
            <p:nvPr/>
          </p:nvSpPr>
          <p:spPr>
            <a:xfrm>
              <a:off x="0" y="47625"/>
              <a:ext cx="17315755" cy="1035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48" u="none" cap="none" strike="noStrike">
                  <a:solidFill>
                    <a:srgbClr val="FCFCFC"/>
                  </a:solidFill>
                  <a:latin typeface="Arial"/>
                  <a:ea typeface="Arial"/>
                  <a:cs typeface="Arial"/>
                  <a:sym typeface="Arial"/>
                </a:rPr>
                <a:t>Assemblée générale du TC de Charbonnières</a:t>
              </a:r>
              <a:endParaRPr/>
            </a:p>
          </p:txBody>
        </p:sp>
        <p:grpSp>
          <p:nvGrpSpPr>
            <p:cNvPr id="186" name="Google Shape;186;p7"/>
            <p:cNvGrpSpPr/>
            <p:nvPr/>
          </p:nvGrpSpPr>
          <p:grpSpPr>
            <a:xfrm>
              <a:off x="5811233" y="790243"/>
              <a:ext cx="5768895" cy="1242298"/>
              <a:chOff x="0" y="-57150"/>
              <a:chExt cx="1139535" cy="245392"/>
            </a:xfrm>
          </p:grpSpPr>
          <p:sp>
            <p:nvSpPr>
              <p:cNvPr id="187" name="Google Shape;187;p7"/>
              <p:cNvSpPr/>
              <p:nvPr/>
            </p:nvSpPr>
            <p:spPr>
              <a:xfrm>
                <a:off x="0" y="0"/>
                <a:ext cx="1139535" cy="188242"/>
              </a:xfrm>
              <a:custGeom>
                <a:rect b="b" l="l" r="r" t="t"/>
                <a:pathLst>
                  <a:path extrusionOk="0" h="188242" w="1139535">
                    <a:moveTo>
                      <a:pt x="94121" y="0"/>
                    </a:moveTo>
                    <a:lnTo>
                      <a:pt x="1045414" y="0"/>
                    </a:lnTo>
                    <a:cubicBezTo>
                      <a:pt x="1070376" y="0"/>
                      <a:pt x="1094316" y="9916"/>
                      <a:pt x="1111967" y="27567"/>
                    </a:cubicBezTo>
                    <a:cubicBezTo>
                      <a:pt x="1129619" y="45219"/>
                      <a:pt x="1139535" y="69159"/>
                      <a:pt x="1139535" y="94121"/>
                    </a:cubicBezTo>
                    <a:lnTo>
                      <a:pt x="1139535" y="94121"/>
                    </a:lnTo>
                    <a:cubicBezTo>
                      <a:pt x="1139535" y="119084"/>
                      <a:pt x="1129619" y="143024"/>
                      <a:pt x="1111967" y="160675"/>
                    </a:cubicBezTo>
                    <a:cubicBezTo>
                      <a:pt x="1094316" y="178326"/>
                      <a:pt x="1070376" y="188242"/>
                      <a:pt x="1045414" y="188242"/>
                    </a:cubicBezTo>
                    <a:lnTo>
                      <a:pt x="94121" y="188242"/>
                    </a:lnTo>
                    <a:cubicBezTo>
                      <a:pt x="69159" y="188242"/>
                      <a:pt x="45219" y="178326"/>
                      <a:pt x="27567" y="160675"/>
                    </a:cubicBezTo>
                    <a:cubicBezTo>
                      <a:pt x="9916" y="143024"/>
                      <a:pt x="0" y="119084"/>
                      <a:pt x="0" y="94121"/>
                    </a:cubicBezTo>
                    <a:lnTo>
                      <a:pt x="0" y="94121"/>
                    </a:lnTo>
                    <a:cubicBezTo>
                      <a:pt x="0" y="69159"/>
                      <a:pt x="9916" y="45219"/>
                      <a:pt x="27567" y="27567"/>
                    </a:cubicBezTo>
                    <a:cubicBezTo>
                      <a:pt x="45219" y="9916"/>
                      <a:pt x="69159" y="0"/>
                      <a:pt x="9412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rnd" cmpd="sng" w="19050">
                <a:solidFill>
                  <a:srgbClr val="445D9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7"/>
              <p:cNvSpPr txBox="1"/>
              <p:nvPr/>
            </p:nvSpPr>
            <p:spPr>
              <a:xfrm>
                <a:off x="0" y="-57150"/>
                <a:ext cx="1139535" cy="245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995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rgbClr val="FCFCFC"/>
                    </a:solidFill>
                    <a:latin typeface="Roboto"/>
                    <a:ea typeface="Roboto"/>
                    <a:cs typeface="Roboto"/>
                    <a:sym typeface="Roboto"/>
                  </a:rPr>
                  <a:t>29 JANVIER 2026 À 19H30</a:t>
                </a:r>
                <a:endParaRPr/>
              </a:p>
            </p:txBody>
          </p:sp>
        </p:grpSp>
      </p:grpSp>
      <p:sp>
        <p:nvSpPr>
          <p:cNvPr id="189" name="Google Shape;189;p7"/>
          <p:cNvSpPr/>
          <p:nvPr/>
        </p:nvSpPr>
        <p:spPr>
          <a:xfrm>
            <a:off x="1028700" y="1919374"/>
            <a:ext cx="16230600" cy="121730"/>
          </a:xfrm>
          <a:custGeom>
            <a:rect b="b" l="l" r="r" t="t"/>
            <a:pathLst>
              <a:path extrusionOk="0" h="121730" w="16230600">
                <a:moveTo>
                  <a:pt x="0" y="0"/>
                </a:moveTo>
                <a:lnTo>
                  <a:pt x="16230600" y="0"/>
                </a:lnTo>
                <a:lnTo>
                  <a:pt x="16230600" y="121730"/>
                </a:lnTo>
                <a:lnTo>
                  <a:pt x="0" y="121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7"/>
          <p:cNvSpPr/>
          <p:nvPr/>
        </p:nvSpPr>
        <p:spPr>
          <a:xfrm>
            <a:off x="13036960" y="3664260"/>
            <a:ext cx="3816777" cy="5394738"/>
          </a:xfrm>
          <a:custGeom>
            <a:rect b="b" l="l" r="r" t="t"/>
            <a:pathLst>
              <a:path extrusionOk="0" h="5394738" w="3816777">
                <a:moveTo>
                  <a:pt x="0" y="0"/>
                </a:moveTo>
                <a:lnTo>
                  <a:pt x="3816777" y="0"/>
                </a:lnTo>
                <a:lnTo>
                  <a:pt x="3816777" y="5394738"/>
                </a:lnTo>
                <a:lnTo>
                  <a:pt x="0" y="5394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7"/>
          <p:cNvSpPr/>
          <p:nvPr/>
        </p:nvSpPr>
        <p:spPr>
          <a:xfrm>
            <a:off x="1436678" y="3664260"/>
            <a:ext cx="3816777" cy="5394738"/>
          </a:xfrm>
          <a:custGeom>
            <a:rect b="b" l="l" r="r" t="t"/>
            <a:pathLst>
              <a:path extrusionOk="0" h="5394738" w="3816777">
                <a:moveTo>
                  <a:pt x="0" y="0"/>
                </a:moveTo>
                <a:lnTo>
                  <a:pt x="3816777" y="0"/>
                </a:lnTo>
                <a:lnTo>
                  <a:pt x="3816777" y="5394738"/>
                </a:lnTo>
                <a:lnTo>
                  <a:pt x="0" y="5394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7"/>
          <p:cNvSpPr/>
          <p:nvPr/>
        </p:nvSpPr>
        <p:spPr>
          <a:xfrm>
            <a:off x="7207260" y="3664260"/>
            <a:ext cx="3816777" cy="5394738"/>
          </a:xfrm>
          <a:custGeom>
            <a:rect b="b" l="l" r="r" t="t"/>
            <a:pathLst>
              <a:path extrusionOk="0" h="5394738" w="3816777">
                <a:moveTo>
                  <a:pt x="0" y="0"/>
                </a:moveTo>
                <a:lnTo>
                  <a:pt x="3816777" y="0"/>
                </a:lnTo>
                <a:lnTo>
                  <a:pt x="3816777" y="5394738"/>
                </a:lnTo>
                <a:lnTo>
                  <a:pt x="0" y="5394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7"/>
          <p:cNvSpPr txBox="1"/>
          <p:nvPr/>
        </p:nvSpPr>
        <p:spPr>
          <a:xfrm>
            <a:off x="1000348" y="2304885"/>
            <a:ext cx="16230600" cy="743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88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Des formules adaptées à toutes les demandes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5D97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16718421" y="550539"/>
            <a:ext cx="1081758" cy="1081758"/>
          </a:xfrm>
          <a:custGeom>
            <a:rect b="b" l="l" r="r" t="t"/>
            <a:pathLst>
              <a:path extrusionOk="0" h="1081758" w="1081758">
                <a:moveTo>
                  <a:pt x="0" y="0"/>
                </a:moveTo>
                <a:lnTo>
                  <a:pt x="1081758" y="0"/>
                </a:lnTo>
                <a:lnTo>
                  <a:pt x="1081758" y="1081759"/>
                </a:lnTo>
                <a:lnTo>
                  <a:pt x="0" y="1081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8"/>
          <p:cNvSpPr txBox="1"/>
          <p:nvPr/>
        </p:nvSpPr>
        <p:spPr>
          <a:xfrm>
            <a:off x="2622240" y="792923"/>
            <a:ext cx="12986817" cy="764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48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Assemblée générale du TC de Charbonnières</a:t>
            </a:r>
            <a:endParaRPr/>
          </a:p>
        </p:txBody>
      </p:sp>
      <p:grpSp>
        <p:nvGrpSpPr>
          <p:cNvPr id="200" name="Google Shape;200;p8"/>
          <p:cNvGrpSpPr/>
          <p:nvPr/>
        </p:nvGrpSpPr>
        <p:grpSpPr>
          <a:xfrm>
            <a:off x="6980664" y="1337980"/>
            <a:ext cx="4326671" cy="931724"/>
            <a:chOff x="0" y="-57150"/>
            <a:chExt cx="1139535" cy="245392"/>
          </a:xfrm>
        </p:grpSpPr>
        <p:sp>
          <p:nvSpPr>
            <p:cNvPr id="201" name="Google Shape;201;p8"/>
            <p:cNvSpPr/>
            <p:nvPr/>
          </p:nvSpPr>
          <p:spPr>
            <a:xfrm>
              <a:off x="0" y="0"/>
              <a:ext cx="1139535" cy="188242"/>
            </a:xfrm>
            <a:custGeom>
              <a:rect b="b" l="l" r="r" t="t"/>
              <a:pathLst>
                <a:path extrusionOk="0" h="188242" w="1139535">
                  <a:moveTo>
                    <a:pt x="94121" y="0"/>
                  </a:moveTo>
                  <a:lnTo>
                    <a:pt x="1045414" y="0"/>
                  </a:lnTo>
                  <a:cubicBezTo>
                    <a:pt x="1070376" y="0"/>
                    <a:pt x="1094316" y="9916"/>
                    <a:pt x="1111967" y="27567"/>
                  </a:cubicBezTo>
                  <a:cubicBezTo>
                    <a:pt x="1129619" y="45219"/>
                    <a:pt x="1139535" y="69159"/>
                    <a:pt x="1139535" y="94121"/>
                  </a:cubicBezTo>
                  <a:lnTo>
                    <a:pt x="1139535" y="94121"/>
                  </a:lnTo>
                  <a:cubicBezTo>
                    <a:pt x="1139535" y="119084"/>
                    <a:pt x="1129619" y="143024"/>
                    <a:pt x="1111967" y="160675"/>
                  </a:cubicBezTo>
                  <a:cubicBezTo>
                    <a:pt x="1094316" y="178326"/>
                    <a:pt x="1070376" y="188242"/>
                    <a:pt x="1045414" y="188242"/>
                  </a:cubicBezTo>
                  <a:lnTo>
                    <a:pt x="94121" y="188242"/>
                  </a:lnTo>
                  <a:cubicBezTo>
                    <a:pt x="69159" y="188242"/>
                    <a:pt x="45219" y="178326"/>
                    <a:pt x="27567" y="160675"/>
                  </a:cubicBezTo>
                  <a:cubicBezTo>
                    <a:pt x="9916" y="143024"/>
                    <a:pt x="0" y="119084"/>
                    <a:pt x="0" y="94121"/>
                  </a:cubicBezTo>
                  <a:lnTo>
                    <a:pt x="0" y="94121"/>
                  </a:lnTo>
                  <a:cubicBezTo>
                    <a:pt x="0" y="69159"/>
                    <a:pt x="9916" y="45219"/>
                    <a:pt x="27567" y="27567"/>
                  </a:cubicBezTo>
                  <a:cubicBezTo>
                    <a:pt x="45219" y="9916"/>
                    <a:pt x="69159" y="0"/>
                    <a:pt x="941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445D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 txBox="1"/>
            <p:nvPr/>
          </p:nvSpPr>
          <p:spPr>
            <a:xfrm>
              <a:off x="0" y="-57150"/>
              <a:ext cx="1139535" cy="245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CFCFC"/>
                  </a:solidFill>
                  <a:latin typeface="Roboto"/>
                  <a:ea typeface="Roboto"/>
                  <a:cs typeface="Roboto"/>
                  <a:sym typeface="Roboto"/>
                </a:rPr>
                <a:t>29 JANVIER 2026 À 19H30</a:t>
              </a:r>
              <a:endParaRPr/>
            </a:p>
          </p:txBody>
        </p:sp>
      </p:grpSp>
      <p:sp>
        <p:nvSpPr>
          <p:cNvPr id="203" name="Google Shape;203;p8"/>
          <p:cNvSpPr/>
          <p:nvPr/>
        </p:nvSpPr>
        <p:spPr>
          <a:xfrm>
            <a:off x="1028700" y="2147974"/>
            <a:ext cx="16230600" cy="121730"/>
          </a:xfrm>
          <a:custGeom>
            <a:rect b="b" l="l" r="r" t="t"/>
            <a:pathLst>
              <a:path extrusionOk="0" h="121730" w="16230600">
                <a:moveTo>
                  <a:pt x="0" y="0"/>
                </a:moveTo>
                <a:lnTo>
                  <a:pt x="16230600" y="0"/>
                </a:lnTo>
                <a:lnTo>
                  <a:pt x="16230600" y="121730"/>
                </a:lnTo>
                <a:lnTo>
                  <a:pt x="0" y="121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8"/>
          <p:cNvSpPr/>
          <p:nvPr/>
        </p:nvSpPr>
        <p:spPr>
          <a:xfrm>
            <a:off x="1939768" y="2464564"/>
            <a:ext cx="4497548" cy="6356958"/>
          </a:xfrm>
          <a:custGeom>
            <a:rect b="b" l="l" r="r" t="t"/>
            <a:pathLst>
              <a:path extrusionOk="0" h="6356958" w="4497548">
                <a:moveTo>
                  <a:pt x="0" y="0"/>
                </a:moveTo>
                <a:lnTo>
                  <a:pt x="4497548" y="0"/>
                </a:lnTo>
                <a:lnTo>
                  <a:pt x="449754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8"/>
          <p:cNvSpPr/>
          <p:nvPr/>
        </p:nvSpPr>
        <p:spPr>
          <a:xfrm>
            <a:off x="12220873" y="2464564"/>
            <a:ext cx="4497548" cy="6356958"/>
          </a:xfrm>
          <a:custGeom>
            <a:rect b="b" l="l" r="r" t="t"/>
            <a:pathLst>
              <a:path extrusionOk="0" h="6356958" w="4497548">
                <a:moveTo>
                  <a:pt x="0" y="0"/>
                </a:moveTo>
                <a:lnTo>
                  <a:pt x="4497548" y="0"/>
                </a:lnTo>
                <a:lnTo>
                  <a:pt x="449754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8"/>
          <p:cNvSpPr txBox="1"/>
          <p:nvPr/>
        </p:nvSpPr>
        <p:spPr>
          <a:xfrm>
            <a:off x="529063" y="8930657"/>
            <a:ext cx="7318959" cy="1005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Et toujours notre TARIF ÉTÉ pour le Bois de la Lune à 190€/personne et 290€/couple</a:t>
            </a:r>
            <a:endParaRPr/>
          </a:p>
        </p:txBody>
      </p:sp>
      <p:sp>
        <p:nvSpPr>
          <p:cNvPr id="207" name="Google Shape;207;p8"/>
          <p:cNvSpPr txBox="1"/>
          <p:nvPr/>
        </p:nvSpPr>
        <p:spPr>
          <a:xfrm>
            <a:off x="7223113" y="4828973"/>
            <a:ext cx="4211964" cy="1694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5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LE BOIS DE LA LUNE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11561631" y="8930657"/>
            <a:ext cx="5816031" cy="1005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5ème édition des rencontres du Bois de la Lune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5D97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/>
          <p:nvPr/>
        </p:nvSpPr>
        <p:spPr>
          <a:xfrm>
            <a:off x="16718421" y="550539"/>
            <a:ext cx="1081758" cy="1081758"/>
          </a:xfrm>
          <a:custGeom>
            <a:rect b="b" l="l" r="r" t="t"/>
            <a:pathLst>
              <a:path extrusionOk="0" h="1081758" w="1081758">
                <a:moveTo>
                  <a:pt x="0" y="0"/>
                </a:moveTo>
                <a:lnTo>
                  <a:pt x="1081758" y="0"/>
                </a:lnTo>
                <a:lnTo>
                  <a:pt x="1081758" y="1081759"/>
                </a:lnTo>
                <a:lnTo>
                  <a:pt x="0" y="1081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4" name="Google Shape;214;p9"/>
          <p:cNvGrpSpPr/>
          <p:nvPr/>
        </p:nvGrpSpPr>
        <p:grpSpPr>
          <a:xfrm>
            <a:off x="1028700" y="364935"/>
            <a:ext cx="16230600" cy="1488687"/>
            <a:chOff x="0" y="47625"/>
            <a:chExt cx="21640800" cy="1984916"/>
          </a:xfrm>
        </p:grpSpPr>
        <p:sp>
          <p:nvSpPr>
            <p:cNvPr id="215" name="Google Shape;215;p9"/>
            <p:cNvSpPr txBox="1"/>
            <p:nvPr/>
          </p:nvSpPr>
          <p:spPr>
            <a:xfrm>
              <a:off x="2124720" y="47625"/>
              <a:ext cx="17315755" cy="1035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48" u="none" cap="none" strike="noStrike">
                  <a:solidFill>
                    <a:srgbClr val="FCFCFC"/>
                  </a:solidFill>
                  <a:latin typeface="Arial"/>
                  <a:ea typeface="Arial"/>
                  <a:cs typeface="Arial"/>
                  <a:sym typeface="Arial"/>
                </a:rPr>
                <a:t>Assemblée générale du TC de Charbonnières</a:t>
              </a:r>
              <a:endParaRPr/>
            </a:p>
          </p:txBody>
        </p:sp>
        <p:grpSp>
          <p:nvGrpSpPr>
            <p:cNvPr id="216" name="Google Shape;216;p9"/>
            <p:cNvGrpSpPr/>
            <p:nvPr/>
          </p:nvGrpSpPr>
          <p:grpSpPr>
            <a:xfrm>
              <a:off x="7935953" y="790243"/>
              <a:ext cx="5768895" cy="1242298"/>
              <a:chOff x="0" y="-57150"/>
              <a:chExt cx="1139535" cy="245392"/>
            </a:xfrm>
          </p:grpSpPr>
          <p:sp>
            <p:nvSpPr>
              <p:cNvPr id="217" name="Google Shape;217;p9"/>
              <p:cNvSpPr/>
              <p:nvPr/>
            </p:nvSpPr>
            <p:spPr>
              <a:xfrm>
                <a:off x="0" y="0"/>
                <a:ext cx="1139535" cy="188242"/>
              </a:xfrm>
              <a:custGeom>
                <a:rect b="b" l="l" r="r" t="t"/>
                <a:pathLst>
                  <a:path extrusionOk="0" h="188242" w="1139535">
                    <a:moveTo>
                      <a:pt x="94121" y="0"/>
                    </a:moveTo>
                    <a:lnTo>
                      <a:pt x="1045414" y="0"/>
                    </a:lnTo>
                    <a:cubicBezTo>
                      <a:pt x="1070376" y="0"/>
                      <a:pt x="1094316" y="9916"/>
                      <a:pt x="1111967" y="27567"/>
                    </a:cubicBezTo>
                    <a:cubicBezTo>
                      <a:pt x="1129619" y="45219"/>
                      <a:pt x="1139535" y="69159"/>
                      <a:pt x="1139535" y="94121"/>
                    </a:cubicBezTo>
                    <a:lnTo>
                      <a:pt x="1139535" y="94121"/>
                    </a:lnTo>
                    <a:cubicBezTo>
                      <a:pt x="1139535" y="119084"/>
                      <a:pt x="1129619" y="143024"/>
                      <a:pt x="1111967" y="160675"/>
                    </a:cubicBezTo>
                    <a:cubicBezTo>
                      <a:pt x="1094316" y="178326"/>
                      <a:pt x="1070376" y="188242"/>
                      <a:pt x="1045414" y="188242"/>
                    </a:cubicBezTo>
                    <a:lnTo>
                      <a:pt x="94121" y="188242"/>
                    </a:lnTo>
                    <a:cubicBezTo>
                      <a:pt x="69159" y="188242"/>
                      <a:pt x="45219" y="178326"/>
                      <a:pt x="27567" y="160675"/>
                    </a:cubicBezTo>
                    <a:cubicBezTo>
                      <a:pt x="9916" y="143024"/>
                      <a:pt x="0" y="119084"/>
                      <a:pt x="0" y="94121"/>
                    </a:cubicBezTo>
                    <a:lnTo>
                      <a:pt x="0" y="94121"/>
                    </a:lnTo>
                    <a:cubicBezTo>
                      <a:pt x="0" y="69159"/>
                      <a:pt x="9916" y="45219"/>
                      <a:pt x="27567" y="27567"/>
                    </a:cubicBezTo>
                    <a:cubicBezTo>
                      <a:pt x="45219" y="9916"/>
                      <a:pt x="69159" y="0"/>
                      <a:pt x="9412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rnd" cmpd="sng" w="19050">
                <a:solidFill>
                  <a:srgbClr val="445D9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9"/>
              <p:cNvSpPr txBox="1"/>
              <p:nvPr/>
            </p:nvSpPr>
            <p:spPr>
              <a:xfrm>
                <a:off x="0" y="-57150"/>
                <a:ext cx="1139535" cy="245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995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rgbClr val="FCFCFC"/>
                    </a:solidFill>
                    <a:latin typeface="Roboto"/>
                    <a:ea typeface="Roboto"/>
                    <a:cs typeface="Roboto"/>
                    <a:sym typeface="Roboto"/>
                  </a:rPr>
                  <a:t>29 JANVIER 2026 À 19H30</a:t>
                </a:r>
                <a:endParaRPr/>
              </a:p>
            </p:txBody>
          </p:sp>
        </p:grpSp>
        <p:sp>
          <p:nvSpPr>
            <p:cNvPr id="219" name="Google Shape;219;p9"/>
            <p:cNvSpPr/>
            <p:nvPr/>
          </p:nvSpPr>
          <p:spPr>
            <a:xfrm>
              <a:off x="0" y="1870235"/>
              <a:ext cx="21640800" cy="162306"/>
            </a:xfrm>
            <a:custGeom>
              <a:rect b="b" l="l" r="r" t="t"/>
              <a:pathLst>
                <a:path extrusionOk="0" h="162306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62306"/>
                  </a:lnTo>
                  <a:lnTo>
                    <a:pt x="0" y="1623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20" name="Google Shape;220;p9"/>
          <p:cNvSpPr/>
          <p:nvPr/>
        </p:nvSpPr>
        <p:spPr>
          <a:xfrm>
            <a:off x="8206250" y="4714667"/>
            <a:ext cx="1875500" cy="2184287"/>
          </a:xfrm>
          <a:custGeom>
            <a:rect b="b" l="l" r="r" t="t"/>
            <a:pathLst>
              <a:path extrusionOk="0" h="2184287" w="1875500">
                <a:moveTo>
                  <a:pt x="0" y="0"/>
                </a:moveTo>
                <a:lnTo>
                  <a:pt x="1875500" y="0"/>
                </a:lnTo>
                <a:lnTo>
                  <a:pt x="1875500" y="2184287"/>
                </a:lnTo>
                <a:lnTo>
                  <a:pt x="0" y="2184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4483" l="0" r="0" t="0"/>
            </a:stretch>
          </a:blipFill>
          <a:ln>
            <a:noFill/>
          </a:ln>
        </p:spPr>
      </p:sp>
      <p:sp>
        <p:nvSpPr>
          <p:cNvPr id="221" name="Google Shape;221;p9"/>
          <p:cNvSpPr/>
          <p:nvPr/>
        </p:nvSpPr>
        <p:spPr>
          <a:xfrm>
            <a:off x="15034425" y="5317961"/>
            <a:ext cx="1461419" cy="1904020"/>
          </a:xfrm>
          <a:custGeom>
            <a:rect b="b" l="l" r="r" t="t"/>
            <a:pathLst>
              <a:path extrusionOk="0" h="1904020" w="1461419">
                <a:moveTo>
                  <a:pt x="0" y="0"/>
                </a:moveTo>
                <a:lnTo>
                  <a:pt x="1461419" y="0"/>
                </a:lnTo>
                <a:lnTo>
                  <a:pt x="1461419" y="1904020"/>
                </a:lnTo>
                <a:lnTo>
                  <a:pt x="0" y="1904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9"/>
          <p:cNvSpPr/>
          <p:nvPr/>
        </p:nvSpPr>
        <p:spPr>
          <a:xfrm>
            <a:off x="2337693" y="5296535"/>
            <a:ext cx="1434537" cy="1946872"/>
          </a:xfrm>
          <a:custGeom>
            <a:rect b="b" l="l" r="r" t="t"/>
            <a:pathLst>
              <a:path extrusionOk="0" h="1946872" w="1434537">
                <a:moveTo>
                  <a:pt x="0" y="0"/>
                </a:moveTo>
                <a:lnTo>
                  <a:pt x="1434537" y="0"/>
                </a:lnTo>
                <a:lnTo>
                  <a:pt x="1434537" y="1946872"/>
                </a:lnTo>
                <a:lnTo>
                  <a:pt x="0" y="1946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9"/>
          <p:cNvSpPr/>
          <p:nvPr/>
        </p:nvSpPr>
        <p:spPr>
          <a:xfrm>
            <a:off x="10597398" y="7126154"/>
            <a:ext cx="1601400" cy="1918160"/>
          </a:xfrm>
          <a:custGeom>
            <a:rect b="b" l="l" r="r" t="t"/>
            <a:pathLst>
              <a:path extrusionOk="0" h="1918160" w="1601400">
                <a:moveTo>
                  <a:pt x="0" y="0"/>
                </a:moveTo>
                <a:lnTo>
                  <a:pt x="1601400" y="0"/>
                </a:lnTo>
                <a:lnTo>
                  <a:pt x="1601400" y="1918160"/>
                </a:lnTo>
                <a:lnTo>
                  <a:pt x="0" y="1918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9"/>
          <p:cNvSpPr/>
          <p:nvPr/>
        </p:nvSpPr>
        <p:spPr>
          <a:xfrm>
            <a:off x="6380944" y="7243407"/>
            <a:ext cx="1619809" cy="1940211"/>
          </a:xfrm>
          <a:custGeom>
            <a:rect b="b" l="l" r="r" t="t"/>
            <a:pathLst>
              <a:path extrusionOk="0" h="1940211" w="1619809">
                <a:moveTo>
                  <a:pt x="0" y="0"/>
                </a:moveTo>
                <a:lnTo>
                  <a:pt x="1619809" y="0"/>
                </a:lnTo>
                <a:lnTo>
                  <a:pt x="1619809" y="1940210"/>
                </a:lnTo>
                <a:lnTo>
                  <a:pt x="0" y="1940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9"/>
          <p:cNvSpPr/>
          <p:nvPr/>
        </p:nvSpPr>
        <p:spPr>
          <a:xfrm>
            <a:off x="4327979" y="6570847"/>
            <a:ext cx="1648660" cy="1932300"/>
          </a:xfrm>
          <a:custGeom>
            <a:rect b="b" l="l" r="r" t="t"/>
            <a:pathLst>
              <a:path extrusionOk="0" h="1932300" w="1648660">
                <a:moveTo>
                  <a:pt x="0" y="0"/>
                </a:moveTo>
                <a:lnTo>
                  <a:pt x="1648659" y="0"/>
                </a:lnTo>
                <a:lnTo>
                  <a:pt x="1648659" y="1932300"/>
                </a:lnTo>
                <a:lnTo>
                  <a:pt x="0" y="1932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9"/>
          <p:cNvSpPr/>
          <p:nvPr/>
        </p:nvSpPr>
        <p:spPr>
          <a:xfrm>
            <a:off x="8356768" y="7414736"/>
            <a:ext cx="1574464" cy="1955383"/>
          </a:xfrm>
          <a:custGeom>
            <a:rect b="b" l="l" r="r" t="t"/>
            <a:pathLst>
              <a:path extrusionOk="0" h="1955383" w="1574464">
                <a:moveTo>
                  <a:pt x="0" y="0"/>
                </a:moveTo>
                <a:lnTo>
                  <a:pt x="1574464" y="0"/>
                </a:lnTo>
                <a:lnTo>
                  <a:pt x="1574464" y="1955383"/>
                </a:lnTo>
                <a:lnTo>
                  <a:pt x="0" y="19553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9"/>
          <p:cNvSpPr/>
          <p:nvPr/>
        </p:nvSpPr>
        <p:spPr>
          <a:xfrm>
            <a:off x="12751248" y="6562936"/>
            <a:ext cx="1940211" cy="1940211"/>
          </a:xfrm>
          <a:custGeom>
            <a:rect b="b" l="l" r="r" t="t"/>
            <a:pathLst>
              <a:path extrusionOk="0" h="1940211" w="1940211">
                <a:moveTo>
                  <a:pt x="0" y="0"/>
                </a:moveTo>
                <a:lnTo>
                  <a:pt x="1940210" y="0"/>
                </a:lnTo>
                <a:lnTo>
                  <a:pt x="1940210" y="1940211"/>
                </a:lnTo>
                <a:lnTo>
                  <a:pt x="0" y="1940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9"/>
          <p:cNvSpPr txBox="1"/>
          <p:nvPr/>
        </p:nvSpPr>
        <p:spPr>
          <a:xfrm>
            <a:off x="6796199" y="2118813"/>
            <a:ext cx="4695602" cy="743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88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Remerciements</a:t>
            </a:r>
            <a:endParaRPr/>
          </a:p>
        </p:txBody>
      </p:sp>
      <p:sp>
        <p:nvSpPr>
          <p:cNvPr id="229" name="Google Shape;229;p9"/>
          <p:cNvSpPr txBox="1"/>
          <p:nvPr/>
        </p:nvSpPr>
        <p:spPr>
          <a:xfrm>
            <a:off x="5423036" y="2900850"/>
            <a:ext cx="7441927" cy="522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88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Merci à toute l’équipe pédagogique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