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346" r:id="rId3"/>
    <p:sldId id="340" r:id="rId4"/>
    <p:sldId id="261" r:id="rId5"/>
    <p:sldId id="270" r:id="rId6"/>
    <p:sldId id="274" r:id="rId7"/>
    <p:sldId id="275" r:id="rId8"/>
    <p:sldId id="280" r:id="rId9"/>
    <p:sldId id="345" r:id="rId10"/>
    <p:sldId id="343" r:id="rId11"/>
    <p:sldId id="282" r:id="rId12"/>
    <p:sldId id="281" r:id="rId13"/>
    <p:sldId id="342" r:id="rId14"/>
    <p:sldId id="316" r:id="rId15"/>
    <p:sldId id="344" r:id="rId16"/>
    <p:sldId id="283" r:id="rId17"/>
    <p:sldId id="284" r:id="rId18"/>
    <p:sldId id="285" r:id="rId19"/>
    <p:sldId id="33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nnis club Charbonnieres" initials="TcC" lastIdx="1" clrIdx="0">
    <p:extLst>
      <p:ext uri="{19B8F6BF-5375-455C-9EA6-DF929625EA0E}">
        <p15:presenceInfo xmlns:p15="http://schemas.microsoft.com/office/powerpoint/2012/main" userId="60fad155851ffec9" providerId="Windows Live"/>
      </p:ext>
    </p:extLst>
  </p:cmAuthor>
  <p:cmAuthor id="2" name="tccharbonnieres" initials="" lastIdx="1" clrIdx="1">
    <p:extLst>
      <p:ext uri="{19B8F6BF-5375-455C-9EA6-DF929625EA0E}">
        <p15:presenceInfo xmlns:p15="http://schemas.microsoft.com/office/powerpoint/2012/main" userId="S::tccharbonnieres@fft.fr::407407aa-881a-4e3c-9556-fb4fa41c8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344"/>
    <a:srgbClr val="44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5171" autoAdjust="0"/>
  </p:normalViewPr>
  <p:slideViewPr>
    <p:cSldViewPr>
      <p:cViewPr varScale="1">
        <p:scale>
          <a:sx n="82" d="100"/>
          <a:sy n="82" d="100"/>
        </p:scale>
        <p:origin x="8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4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des licenciés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88-4459-BD23-AFB063A44C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88-4459-BD23-AFB063A44C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88-4459-BD23-AFB063A44C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88-4459-BD23-AFB063A44C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88-4459-BD23-AFB063A44C58}"/>
              </c:ext>
            </c:extLst>
          </c:dPt>
          <c:dLbls>
            <c:dLbl>
              <c:idx val="0"/>
              <c:layout>
                <c:manualLayout>
                  <c:x val="-0.12656071068039573"/>
                  <c:y val="5.45778708607715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88-4459-BD23-AFB063A44C58}"/>
                </c:ext>
              </c:extLst>
            </c:dLbl>
            <c:dLbl>
              <c:idx val="1"/>
              <c:layout>
                <c:manualLayout>
                  <c:x val="4.5101070058550373E-2"/>
                  <c:y val="-0.15785407898181525"/>
                </c:manualLayout>
              </c:layout>
              <c:tx>
                <c:rich>
                  <a:bodyPr/>
                  <a:lstStyle/>
                  <a:p>
                    <a:endParaRPr lang="en-US" sz="1050" b="1" dirty="0"/>
                  </a:p>
                  <a:p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88-4459-BD23-AFB063A44C58}"/>
                </c:ext>
              </c:extLst>
            </c:dLbl>
            <c:dLbl>
              <c:idx val="2"/>
              <c:layout>
                <c:manualLayout>
                  <c:x val="5.9603311124570964E-2"/>
                  <c:y val="-6.1128676051043489E-2"/>
                </c:manualLayout>
              </c:layout>
              <c:tx>
                <c:rich>
                  <a:bodyPr/>
                  <a:lstStyle/>
                  <a:p>
                    <a:endParaRPr lang="en-US" sz="1050" b="1" dirty="0"/>
                  </a:p>
                  <a:p>
                    <a:fld id="{973A75A6-CE08-4E14-ADC4-C9FE5C6037C7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88-4459-BD23-AFB063A44C58}"/>
                </c:ext>
              </c:extLst>
            </c:dLbl>
            <c:dLbl>
              <c:idx val="3"/>
              <c:layout>
                <c:manualLayout>
                  <c:x val="5.6415748031496023E-2"/>
                  <c:y val="-1.7289539574816576E-2"/>
                </c:manualLayout>
              </c:layout>
              <c:tx>
                <c:rich>
                  <a:bodyPr/>
                  <a:lstStyle/>
                  <a:p>
                    <a:endParaRPr lang="en-US" sz="1050" b="1" dirty="0"/>
                  </a:p>
                  <a:p>
                    <a:fld id="{344DEBC7-0F87-4ED6-A4E2-36EE0DDD5638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88-4459-BD23-AFB063A44C58}"/>
                </c:ext>
              </c:extLst>
            </c:dLbl>
            <c:dLbl>
              <c:idx val="4"/>
              <c:layout>
                <c:manualLayout>
                  <c:x val="9.3195154451847367E-2"/>
                  <c:y val="0.1119607171865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  <a:p>
                    <a:pPr>
                      <a:defRPr/>
                    </a:pPr>
                    <a:endParaRPr lang="en-US" sz="1050" b="1" dirty="0"/>
                  </a:p>
                  <a:p>
                    <a:pPr>
                      <a:defRPr/>
                    </a:pPr>
                    <a:fld id="{305AEF72-2E19-44B5-82C5-026D3C3FF81F}" type="VALUE">
                      <a:rPr lang="en-US"/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471875630930748E-2"/>
                      <c:h val="0.129428949258580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288-4459-BD23-AFB063A44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Feuil1!$C$5:$C$9</c:f>
              <c:strCache>
                <c:ptCount val="5"/>
                <c:pt idx="0">
                  <c:v>Charbonnières-les-Bains</c:v>
                </c:pt>
                <c:pt idx="1">
                  <c:v>Tassin la demi Lune</c:v>
                </c:pt>
                <c:pt idx="2">
                  <c:v>Dardilly</c:v>
                </c:pt>
                <c:pt idx="3">
                  <c:v>Ecully</c:v>
                </c:pt>
                <c:pt idx="4">
                  <c:v>Autres</c:v>
                </c:pt>
              </c:strCache>
            </c:strRef>
          </c:cat>
          <c:val>
            <c:numRef>
              <c:f>Feuil1!$D$5:$D$9</c:f>
              <c:numCache>
                <c:formatCode>0%</c:formatCode>
                <c:ptCount val="5"/>
                <c:pt idx="0">
                  <c:v>0.42</c:v>
                </c:pt>
                <c:pt idx="1">
                  <c:v>0.23</c:v>
                </c:pt>
                <c:pt idx="2">
                  <c:v>0.05</c:v>
                </c:pt>
                <c:pt idx="3">
                  <c:v>0.04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88-4459-BD23-AFB063A4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8A0F-7DBF-4E8E-B62A-562D71FD48F0}" type="datetimeFigureOut">
              <a:rPr lang="fr-FR" smtClean="0"/>
              <a:pPr/>
              <a:t>24/01/2025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2C04A-F3DB-4A5E-895B-6442B4225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67A9-5100-497D-869A-B22FB27E6E3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67A9-5100-497D-869A-B22FB27E6E3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8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67A9-5100-497D-869A-B22FB27E6E3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1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1/24/2025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80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1/24/2025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type="ctrTitle"/>
          </p:nvPr>
        </p:nvSpPr>
        <p:spPr>
          <a:xfrm>
            <a:off x="2605472" y="3426027"/>
            <a:ext cx="6981056" cy="182880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Assemblées Générales</a:t>
            </a:r>
            <a:br>
              <a:rPr lang="fr-F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fr-F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TC Charbonnières </a:t>
            </a:r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021289"/>
            <a:ext cx="12192000" cy="763339"/>
          </a:xfrm>
          <a:solidFill>
            <a:srgbClr val="336344"/>
          </a:solidFill>
        </p:spPr>
        <p:txBody>
          <a:bodyPr>
            <a:normAutofit/>
          </a:bodyPr>
          <a:lstStyle/>
          <a:p>
            <a:pPr algn="ctr"/>
            <a:r>
              <a:rPr lang="fr-FR" dirty="0"/>
              <a:t>Mardi 21 Janvier 2025 à 19h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3E38E4-E7E7-2A5A-886B-4B772F8DC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0619"/>
            <a:ext cx="259228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56F42A2-60D9-303F-0E06-BC1BE8709A95}"/>
              </a:ext>
            </a:extLst>
          </p:cNvPr>
          <p:cNvSpPr txBox="1">
            <a:spLocks/>
          </p:cNvSpPr>
          <p:nvPr/>
        </p:nvSpPr>
        <p:spPr>
          <a:xfrm>
            <a:off x="4331189" y="2657859"/>
            <a:ext cx="3267180" cy="28369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4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Le bois de la Lune</a:t>
            </a:r>
            <a:endParaRPr lang="fr-FR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EC1102-B225-C7DD-D6A0-6196EA32192A}"/>
              </a:ext>
            </a:extLst>
          </p:cNvPr>
          <p:cNvSpPr txBox="1"/>
          <p:nvPr/>
        </p:nvSpPr>
        <p:spPr>
          <a:xfrm>
            <a:off x="787827" y="6188804"/>
            <a:ext cx="3900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57200"/>
            <a:r>
              <a:rPr lang="fr-FR" sz="1200" dirty="0"/>
              <a:t>Et toujours notre </a:t>
            </a:r>
            <a:r>
              <a:rPr lang="fr-FR" sz="1200" u="sng" dirty="0"/>
              <a:t>TARIF ÉTÉ</a:t>
            </a:r>
            <a:r>
              <a:rPr lang="fr-FR" sz="1200" dirty="0"/>
              <a:t> pour </a:t>
            </a:r>
            <a:r>
              <a:rPr lang="fr-FR" sz="1600" dirty="0"/>
              <a:t>le</a:t>
            </a:r>
            <a:r>
              <a:rPr lang="fr-FR" sz="1200" dirty="0"/>
              <a:t> </a:t>
            </a:r>
            <a:r>
              <a:rPr lang="fr-FR" sz="1200" u="sng" dirty="0"/>
              <a:t>Bois de la Lune </a:t>
            </a:r>
            <a:r>
              <a:rPr lang="fr-FR" sz="1200" dirty="0"/>
              <a:t>à 190€/personne et 290€/couple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63A8C4-CA9B-1D48-DC1F-34363B7B9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60515"/>
            <a:ext cx="3391272" cy="42390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B701EC-E424-2A90-3E56-6DD7F9759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683187"/>
            <a:ext cx="3168352" cy="44814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9C0A260-2BA6-886A-9E52-E3F52DFF2753}"/>
              </a:ext>
            </a:extLst>
          </p:cNvPr>
          <p:cNvSpPr txBox="1"/>
          <p:nvPr/>
        </p:nvSpPr>
        <p:spPr>
          <a:xfrm>
            <a:off x="7221128" y="6163404"/>
            <a:ext cx="390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57200" algn="ctr"/>
            <a:r>
              <a:rPr lang="fr-FR" sz="1200" dirty="0"/>
              <a:t>Les rencontres du </a:t>
            </a:r>
            <a:r>
              <a:rPr lang="fr-FR" sz="1200" b="1" dirty="0"/>
              <a:t>Bois de la lune </a:t>
            </a:r>
            <a:r>
              <a:rPr lang="fr-FR" sz="1200" b="1" dirty="0">
                <a:sym typeface="Wingdings" panose="05000000000000000000" pitchFamily="2" charset="2"/>
              </a:rPr>
              <a:t></a:t>
            </a:r>
          </a:p>
          <a:p>
            <a:pPr marL="548640" indent="-457200" algn="ctr"/>
            <a:r>
              <a:rPr lang="fr-FR" sz="1200" dirty="0">
                <a:sym typeface="Wingdings" panose="05000000000000000000" pitchFamily="2" charset="2"/>
              </a:rPr>
              <a:t>Organisation Fred </a:t>
            </a:r>
            <a:r>
              <a:rPr lang="fr-FR" sz="1200" dirty="0" err="1">
                <a:sym typeface="Wingdings" panose="05000000000000000000" pitchFamily="2" charset="2"/>
              </a:rPr>
              <a:t>Tuzi</a:t>
            </a:r>
            <a:r>
              <a:rPr lang="fr-FR" sz="1200" dirty="0">
                <a:sym typeface="Wingdings" panose="05000000000000000000" pitchFamily="2" charset="2"/>
              </a:rPr>
              <a:t> &amp; Marcel Bon</a:t>
            </a:r>
          </a:p>
        </p:txBody>
      </p:sp>
    </p:spTree>
    <p:extLst>
      <p:ext uri="{BB962C8B-B14F-4D97-AF65-F5344CB8AC3E}">
        <p14:creationId xmlns:p14="http://schemas.microsoft.com/office/powerpoint/2010/main" val="1337338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78715" y="2208770"/>
            <a:ext cx="697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algn="ctr">
              <a:tabLst>
                <a:tab pos="900113" algn="l"/>
              </a:tabLst>
              <a:defRPr/>
            </a:pPr>
            <a:r>
              <a:rPr lang="fr-FR" sz="2800" b="1" dirty="0">
                <a:latin typeface="Calibri" pitchFamily="34" charset="0"/>
              </a:rPr>
              <a:t>Merci à toute l’Equipe Pédagogique !</a:t>
            </a:r>
          </a:p>
        </p:txBody>
      </p:sp>
      <p:sp>
        <p:nvSpPr>
          <p:cNvPr id="71684" name="ZoneTexte 3"/>
          <p:cNvSpPr txBox="1">
            <a:spLocks noChangeArrowheads="1"/>
          </p:cNvSpPr>
          <p:nvPr/>
        </p:nvSpPr>
        <p:spPr bwMode="auto">
          <a:xfrm>
            <a:off x="1994692" y="1500745"/>
            <a:ext cx="820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Remerciements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B42479-2A04-692A-BD23-6D6005CAF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88" y="2815681"/>
            <a:ext cx="1800200" cy="1800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36CA17-CABD-2D65-14A2-DC3CAFCB9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7" y="3816863"/>
            <a:ext cx="1531486" cy="20419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66713C6-EA25-0F8D-C185-B09BCD7C9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13" y="4766235"/>
            <a:ext cx="1460222" cy="194696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80E49A3-38ED-FE78-4D75-741789896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37" y="3789041"/>
            <a:ext cx="1531487" cy="20419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C2D508-432C-CEA5-FD0C-317D1BACE2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36" y="4766234"/>
            <a:ext cx="1287430" cy="19469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FA539B-04B1-4DB2-C97D-5FF936B2D9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58" y="4770717"/>
            <a:ext cx="1304466" cy="19469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4C2B8E-78B7-22D7-E896-8787CBE737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37" y="4776288"/>
            <a:ext cx="1097263" cy="195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0D79E72-3BCE-45E7-48C3-1407607BA3C5}"/>
              </a:ext>
            </a:extLst>
          </p:cNvPr>
          <p:cNvSpPr txBox="1">
            <a:spLocks/>
          </p:cNvSpPr>
          <p:nvPr/>
        </p:nvSpPr>
        <p:spPr>
          <a:xfrm>
            <a:off x="2367941" y="1484784"/>
            <a:ext cx="7703768" cy="7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Départs et arrivées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F734C-4F25-F97A-456D-AD59CF0589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08375" y="1831413"/>
            <a:ext cx="8229600" cy="3397787"/>
          </a:xfrm>
        </p:spPr>
        <p:txBody>
          <a:bodyPr>
            <a:normAutofit lnSpcReduction="10000"/>
          </a:bodyPr>
          <a:lstStyle/>
          <a:p>
            <a:pPr marL="548640" indent="-457200"/>
            <a:endParaRPr lang="fr-FR" sz="3100" u="sng" dirty="0">
              <a:latin typeface="Calibri" pitchFamily="34" charset="0"/>
            </a:endParaRPr>
          </a:p>
          <a:p>
            <a:pPr marL="548640" indent="-457200"/>
            <a:endParaRPr lang="fr-FR" sz="2200" dirty="0">
              <a:latin typeface="Calibri" pitchFamily="34" charset="0"/>
            </a:endParaRPr>
          </a:p>
          <a:p>
            <a:pPr marL="548640" indent="-457200"/>
            <a:r>
              <a:rPr lang="fr-FR" sz="2000" dirty="0">
                <a:cs typeface="Arial" panose="020B0604020202020204" pitchFamily="34" charset="0"/>
              </a:rPr>
              <a:t>Départ de Kevin Helmer le 31 Juillet 2024</a:t>
            </a:r>
          </a:p>
          <a:p>
            <a:pPr marL="548640" indent="-457200"/>
            <a:endParaRPr lang="fr-FR" sz="2000" dirty="0">
              <a:cs typeface="Arial" panose="020B0604020202020204" pitchFamily="34" charset="0"/>
            </a:endParaRPr>
          </a:p>
          <a:p>
            <a:pPr marL="548640" indent="-457200"/>
            <a:r>
              <a:rPr lang="fr-FR" sz="2000" dirty="0">
                <a:cs typeface="Arial" panose="020B0604020202020204" pitchFamily="34" charset="0"/>
              </a:rPr>
              <a:t>Départ de Johan Combet le 1</a:t>
            </a:r>
            <a:r>
              <a:rPr lang="fr-FR" sz="2000" baseline="30000" dirty="0">
                <a:cs typeface="Arial" panose="020B0604020202020204" pitchFamily="34" charset="0"/>
              </a:rPr>
              <a:t>er</a:t>
            </a:r>
            <a:r>
              <a:rPr lang="fr-FR" sz="2000" dirty="0">
                <a:cs typeface="Arial" panose="020B0604020202020204" pitchFamily="34" charset="0"/>
              </a:rPr>
              <a:t> septembre 2024</a:t>
            </a:r>
          </a:p>
          <a:p>
            <a:pPr marL="548640" indent="-457200"/>
            <a:endParaRPr lang="fr-FR" sz="1700" dirty="0">
              <a:cs typeface="Arial" panose="020B0604020202020204" pitchFamily="34" charset="0"/>
              <a:sym typeface="Wingdings" pitchFamily="2" charset="2"/>
            </a:endParaRPr>
          </a:p>
          <a:p>
            <a:pPr marL="548640" indent="-457200"/>
            <a:r>
              <a:rPr lang="fr-FR" sz="2000" dirty="0">
                <a:cs typeface="Arial" panose="020B0604020202020204" pitchFamily="34" charset="0"/>
                <a:sym typeface="Wingdings" pitchFamily="2" charset="2"/>
              </a:rPr>
              <a:t>Départ de Nathanael </a:t>
            </a:r>
            <a:r>
              <a:rPr lang="fr-FR" sz="2000" dirty="0" err="1">
                <a:cs typeface="Arial" panose="020B0604020202020204" pitchFamily="34" charset="0"/>
                <a:sym typeface="Wingdings" pitchFamily="2" charset="2"/>
              </a:rPr>
              <a:t>Saehr</a:t>
            </a:r>
            <a:r>
              <a:rPr lang="fr-FR" sz="2000" dirty="0">
                <a:cs typeface="Arial" panose="020B0604020202020204" pitchFamily="34" charset="0"/>
                <a:sym typeface="Wingdings" pitchFamily="2" charset="2"/>
              </a:rPr>
              <a:t> le 4 Octobre 2024</a:t>
            </a:r>
          </a:p>
          <a:p>
            <a:pPr marL="548640" indent="-457200"/>
            <a:endParaRPr lang="fr-FR" sz="1700" dirty="0">
              <a:cs typeface="Arial" panose="020B0604020202020204" pitchFamily="34" charset="0"/>
              <a:sym typeface="Wingdings" pitchFamily="2" charset="2"/>
            </a:endParaRPr>
          </a:p>
          <a:p>
            <a:pPr marL="548640" lvl="1" indent="-4572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fr-FR" sz="2000" dirty="0">
                <a:cs typeface="Arial" panose="020B0604020202020204" pitchFamily="34" charset="0"/>
              </a:rPr>
              <a:t>Arrivée de Timothée </a:t>
            </a:r>
            <a:r>
              <a:rPr lang="fr-FR" sz="2000" dirty="0" err="1">
                <a:cs typeface="Arial" panose="020B0604020202020204" pitchFamily="34" charset="0"/>
              </a:rPr>
              <a:t>Rouby</a:t>
            </a:r>
            <a:r>
              <a:rPr lang="fr-FR" sz="2000" dirty="0">
                <a:cs typeface="Arial" panose="020B0604020202020204" pitchFamily="34" charset="0"/>
              </a:rPr>
              <a:t> le 10 Septembre 2024</a:t>
            </a:r>
          </a:p>
          <a:p>
            <a:pPr marL="548640" lvl="1" indent="-4572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fr-FR" sz="2000" dirty="0">
              <a:cs typeface="Arial" panose="020B0604020202020204" pitchFamily="34" charset="0"/>
            </a:endParaRPr>
          </a:p>
          <a:p>
            <a:pPr marL="320040" lvl="1" indent="0">
              <a:lnSpc>
                <a:spcPct val="80000"/>
              </a:lnSpc>
              <a:buNone/>
              <a:defRPr/>
            </a:pPr>
            <a:endParaRPr lang="fr-FR" sz="1700" dirty="0">
              <a:cs typeface="Arial" panose="020B0604020202020204" pitchFamily="34" charset="0"/>
              <a:sym typeface="Wingdings" pitchFamily="2" charset="2"/>
            </a:endParaRPr>
          </a:p>
          <a:p>
            <a:pPr marL="548640" indent="-457200"/>
            <a:endParaRPr lang="fr-FR" sz="2200" dirty="0"/>
          </a:p>
          <a:p>
            <a:pPr marL="548640" indent="-457200"/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ZoneTexte 3"/>
          <p:cNvSpPr txBox="1">
            <a:spLocks noChangeArrowheads="1"/>
          </p:cNvSpPr>
          <p:nvPr/>
        </p:nvSpPr>
        <p:spPr bwMode="auto">
          <a:xfrm>
            <a:off x="1907580" y="1555634"/>
            <a:ext cx="241750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Profil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CBC238-972B-47A9-133C-E990AEADE906}"/>
              </a:ext>
            </a:extLst>
          </p:cNvPr>
          <p:cNvSpPr txBox="1"/>
          <p:nvPr/>
        </p:nvSpPr>
        <p:spPr>
          <a:xfrm>
            <a:off x="5723388" y="2589482"/>
            <a:ext cx="316835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algn="ctr">
              <a:tabLst>
                <a:tab pos="900113" algn="l"/>
              </a:tabLst>
              <a:defRPr/>
            </a:pPr>
            <a:r>
              <a:rPr lang="fr-FR" sz="2800" b="1" dirty="0"/>
              <a:t>Administratif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endParaRPr lang="fr-FR" sz="1200" b="1" dirty="0"/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Accueil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Téléphone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Email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Factures/paiements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Gestion des inscriptions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Dossiers administratifs et demande de subventions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Balle Jaune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endParaRPr lang="fr-FR" sz="1200" b="1" dirty="0"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9BA36D-3C44-E632-9B6E-28CCDFC40AFA}"/>
              </a:ext>
            </a:extLst>
          </p:cNvPr>
          <p:cNvSpPr txBox="1"/>
          <p:nvPr/>
        </p:nvSpPr>
        <p:spPr>
          <a:xfrm>
            <a:off x="5953883" y="5194887"/>
            <a:ext cx="58757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algn="ctr">
              <a:tabLst>
                <a:tab pos="900113" algn="l"/>
              </a:tabLst>
              <a:defRPr/>
            </a:pPr>
            <a:r>
              <a:rPr lang="fr-FR" sz="2800" b="1" dirty="0"/>
              <a:t>Développement</a:t>
            </a:r>
          </a:p>
          <a:p>
            <a:pPr marL="542925" algn="ctr">
              <a:tabLst>
                <a:tab pos="900113" algn="l"/>
              </a:tabLst>
              <a:defRPr/>
            </a:pPr>
            <a:endParaRPr lang="fr-FR" sz="1400" dirty="0"/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Faciliter et offrir un meilleur service aux adhérents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Evénementiel : (Roland Garros, Animations, ..)</a:t>
            </a:r>
          </a:p>
          <a:p>
            <a:pPr marL="714375" indent="-171450" algn="ctr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Outils de développement : recherche de partenaires, compétition libre, outils de suivi…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9B7537-C7DB-D7AB-3352-72ED81673233}"/>
              </a:ext>
            </a:extLst>
          </p:cNvPr>
          <p:cNvSpPr txBox="1"/>
          <p:nvPr/>
        </p:nvSpPr>
        <p:spPr>
          <a:xfrm>
            <a:off x="8739768" y="2559661"/>
            <a:ext cx="3456384" cy="243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algn="ctr">
              <a:tabLst>
                <a:tab pos="900113" algn="l"/>
              </a:tabLst>
              <a:defRPr/>
            </a:pPr>
            <a:r>
              <a:rPr lang="fr-FR" sz="2800" b="1" dirty="0"/>
              <a:t>Communication</a:t>
            </a:r>
          </a:p>
          <a:p>
            <a:pPr marL="542925">
              <a:tabLst>
                <a:tab pos="900113" algn="l"/>
              </a:tabLst>
              <a:defRPr/>
            </a:pPr>
            <a:endParaRPr lang="fr-FR" sz="1200" b="1" dirty="0"/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Emailing : stages, événements, informations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Newsletters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Affichage écran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Affiches tournois et événements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Site web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Réseaux sociaux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Référencement </a:t>
            </a:r>
            <a:endParaRPr lang="fr-FR" sz="28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80FDB8-78B8-1394-66CF-347A072C97F2}"/>
              </a:ext>
            </a:extLst>
          </p:cNvPr>
          <p:cNvSpPr txBox="1"/>
          <p:nvPr/>
        </p:nvSpPr>
        <p:spPr>
          <a:xfrm>
            <a:off x="352691" y="2240840"/>
            <a:ext cx="55272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algn="ctr">
              <a:tabLst>
                <a:tab pos="900113" algn="l"/>
              </a:tabLst>
              <a:defRPr/>
            </a:pPr>
            <a:endParaRPr lang="fr-FR" sz="1400" b="1" dirty="0"/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Timothée </a:t>
            </a:r>
            <a:r>
              <a:rPr lang="fr-FR" sz="1400" dirty="0" err="1"/>
              <a:t>Rouby</a:t>
            </a:r>
            <a:r>
              <a:rPr lang="fr-FR" sz="1400" dirty="0"/>
              <a:t>, 21 ans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Alternant Master Sport Business à l’ESG Sport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r>
              <a:rPr lang="fr-FR" sz="1400" dirty="0"/>
              <a:t>Responsable développement commercial</a:t>
            </a:r>
          </a:p>
          <a:p>
            <a:pPr marL="714375" indent="-171450">
              <a:buFont typeface="Arial" panose="020B0604020202020204" pitchFamily="34" charset="0"/>
              <a:buChar char="•"/>
              <a:tabLst>
                <a:tab pos="900113" algn="l"/>
              </a:tabLst>
              <a:defRPr/>
            </a:pP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4AFB4E-5B18-E3EA-E9DB-34635A3E3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16" y="3467848"/>
            <a:ext cx="1848833" cy="2465111"/>
          </a:xfrm>
          <a:prstGeom prst="rect">
            <a:avLst/>
          </a:prstGeom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F2BDB65F-11D1-04D3-2AE9-21D9A64D7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989" y="1555634"/>
            <a:ext cx="241750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Tâches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532391-6DE8-914C-2A56-AC2BE3430725}"/>
              </a:ext>
            </a:extLst>
          </p:cNvPr>
          <p:cNvCxnSpPr>
            <a:cxnSpLocks/>
          </p:cNvCxnSpPr>
          <p:nvPr/>
        </p:nvCxnSpPr>
        <p:spPr>
          <a:xfrm>
            <a:off x="6078143" y="1555634"/>
            <a:ext cx="35713" cy="5302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10" grpId="0"/>
      <p:bldP spid="12" grpId="0"/>
      <p:bldP spid="13" grpId="0"/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BAA60-D288-4370-BACE-5D5294CB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48" y="44624"/>
            <a:ext cx="8153400" cy="1174576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8A1B7-F50C-4A6B-86E0-4941CFDCCD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Réalisation de projets</a:t>
            </a:r>
          </a:p>
          <a:p>
            <a:pPr marL="0" indent="0" algn="just">
              <a:buNone/>
            </a:pPr>
            <a:endParaRPr lang="fr-F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18F78E-B296-517B-53D3-C3985005A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80928"/>
            <a:ext cx="4680520" cy="35103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D554EC9-7FAD-70A9-D52F-A5985D855652}"/>
              </a:ext>
            </a:extLst>
          </p:cNvPr>
          <p:cNvSpPr txBox="1"/>
          <p:nvPr/>
        </p:nvSpPr>
        <p:spPr>
          <a:xfrm>
            <a:off x="816864" y="2949476"/>
            <a:ext cx="50581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Calibri" panose="020F0502020204030204" pitchFamily="34" charset="0"/>
              </a:rPr>
              <a:t>Le court n°2 sera rénové en résine courant 2025 !!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Calibri" panose="020F0502020204030204" pitchFamily="34" charset="0"/>
              </a:rPr>
              <a:t>Réparation des lampadaires (en attente)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Calibri" panose="020F0502020204030204" pitchFamily="34" charset="0"/>
              </a:rPr>
              <a:t>Rénovation du carrelage de l’entrée et de la porte d’entrée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Calibri" panose="020F0502020204030204" pitchFamily="34" charset="0"/>
              </a:rPr>
              <a:t>Installation d’une nouvelle alarme </a:t>
            </a:r>
          </a:p>
        </p:txBody>
      </p:sp>
    </p:spTree>
    <p:extLst>
      <p:ext uri="{BB962C8B-B14F-4D97-AF65-F5344CB8AC3E}">
        <p14:creationId xmlns:p14="http://schemas.microsoft.com/office/powerpoint/2010/main" val="10608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BAA60-D288-4370-BACE-5D5294CB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48" y="44624"/>
            <a:ext cx="8153400" cy="1174576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8A1B7-F50C-4A6B-86E0-4941CFDCCD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63361" y="1628800"/>
            <a:ext cx="8126687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DATES A RETENIR</a:t>
            </a:r>
            <a:endParaRPr lang="fr-FR" sz="16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Tournoi jeune 11-14 ans du 17 au 24 Février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Stages des vacances de Février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Championnats 8-10 ans (2 week-ends en Mars)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TMC de Printemps dames (29 au 30 Mars)</a:t>
            </a:r>
          </a:p>
          <a:p>
            <a:pPr algn="just"/>
            <a:r>
              <a:rPr lang="fr-FR" sz="2000" b="1" dirty="0">
                <a:latin typeface="+mj-lt"/>
                <a:cs typeface="Calibri" panose="020F0502020204030204" pitchFamily="34" charset="0"/>
              </a:rPr>
              <a:t>INTERCLUBS SENIORS </a:t>
            </a:r>
            <a:r>
              <a:rPr lang="fr-FR" sz="2000" dirty="0">
                <a:cs typeface="Calibri" panose="020F0502020204030204" pitchFamily="34" charset="0"/>
              </a:rPr>
              <a:t>: du 7 Avril au 2 Juin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Stages des vacances d’Avril 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Tournoi jeunes 13-18 ans du 18 au 28 Avril</a:t>
            </a:r>
          </a:p>
          <a:p>
            <a:pPr algn="just"/>
            <a:r>
              <a:rPr lang="fr-FR" sz="2000" dirty="0">
                <a:latin typeface="+mj-lt"/>
                <a:cs typeface="Calibri" panose="020F0502020204030204" pitchFamily="34" charset="0"/>
              </a:rPr>
              <a:t>Animations du Bois de la Lune (Mai et Juin)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Championnats 13-14 ans (2 week-ends en Juin)</a:t>
            </a:r>
          </a:p>
          <a:p>
            <a:pPr algn="just"/>
            <a:r>
              <a:rPr lang="fr-FR" sz="2000" dirty="0">
                <a:latin typeface="+mj-lt"/>
                <a:cs typeface="Calibri" panose="020F0502020204030204" pitchFamily="34" charset="0"/>
              </a:rPr>
              <a:t>Tournoi Open de la ville de Charbonnières </a:t>
            </a:r>
          </a:p>
          <a:p>
            <a:pPr algn="just"/>
            <a:r>
              <a:rPr lang="fr-FR" sz="2000" dirty="0">
                <a:cs typeface="Calibri" panose="020F0502020204030204" pitchFamily="34" charset="0"/>
              </a:rPr>
              <a:t>Tournoi Estival</a:t>
            </a:r>
          </a:p>
        </p:txBody>
      </p:sp>
    </p:spTree>
    <p:extLst>
      <p:ext uri="{BB962C8B-B14F-4D97-AF65-F5344CB8AC3E}">
        <p14:creationId xmlns:p14="http://schemas.microsoft.com/office/powerpoint/2010/main" val="12850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0" y="1663055"/>
            <a:ext cx="1120856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0113" indent="-3571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42925" indent="0" algn="just">
              <a:spcBef>
                <a:spcPct val="0"/>
              </a:spcBef>
              <a:buNone/>
              <a:defRPr/>
            </a:pPr>
            <a:r>
              <a:rPr lang="fr-FR" altLang="fr-FR" sz="1400" dirty="0">
                <a:latin typeface="+mn-lt"/>
              </a:rPr>
              <a:t>Un grand merci à toutes et tous pour leur soutien dans la gestion du club et en particulier :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Françoise pour son activité de juge-arbitre lors de nos nombreux tournois, ses permanences le week-end et sa compétence sur la mise en place des réseaux sociaux.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Amaury notre trésorier, responsable du projet des courts couverts, et des relations avec notre municipalité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Sylvie pour ses conseils et son rôle important dans les ressources humaines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Cyril pour sa gestion des courts du Bois de la Lune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Valérie pour sa grande contribution au développement du tennis féminin et l’organisation des raquettes FFT</a:t>
            </a:r>
          </a:p>
          <a:p>
            <a:pPr marL="542925" indent="0" algn="just">
              <a:spcBef>
                <a:spcPct val="0"/>
              </a:spcBef>
              <a:buNone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Philippe et Raphaël, les correspondants de la municipalité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Charlotte </a:t>
            </a:r>
            <a:r>
              <a:rPr lang="fr-FR" altLang="fr-FR" sz="1400">
                <a:latin typeface="+mn-lt"/>
              </a:rPr>
              <a:t>et Bernard </a:t>
            </a:r>
            <a:r>
              <a:rPr lang="fr-FR" altLang="fr-FR" sz="1400" dirty="0">
                <a:latin typeface="+mn-lt"/>
              </a:rPr>
              <a:t>pour leur activité de juge arbitre</a:t>
            </a:r>
          </a:p>
          <a:p>
            <a:pPr marL="542925" indent="0" algn="just">
              <a:spcBef>
                <a:spcPct val="0"/>
              </a:spcBef>
              <a:buNone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Mireille pour son aide au quotidien à la vie du club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endParaRPr lang="fr-FR" altLang="fr-FR" sz="1400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Sophie, Charlotte, Isabelle, Yann pour leur aide dans la gestion des animations</a:t>
            </a:r>
          </a:p>
          <a:p>
            <a:pPr marL="542925" indent="0" algn="just">
              <a:spcBef>
                <a:spcPct val="0"/>
              </a:spcBef>
              <a:buNone/>
              <a:defRPr/>
            </a:pPr>
            <a:endParaRPr lang="fr-FR" altLang="fr-FR" sz="1400" b="1" dirty="0">
              <a:latin typeface="+mn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1400" dirty="0">
                <a:latin typeface="+mn-lt"/>
              </a:rPr>
              <a:t>À tous nos adhérents pour leur adhésion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B2A823E-5F58-3588-36FA-E7694B197D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1524000" y="2679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0113" indent="-3571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algn="ctr">
              <a:spcBef>
                <a:spcPct val="0"/>
              </a:spcBef>
              <a:buFont typeface="Wingdings" panose="05000000000000000000" pitchFamily="2" charset="2"/>
              <a:buChar char="Ä"/>
              <a:defRPr/>
            </a:pPr>
            <a:r>
              <a:rPr lang="fr-FR" altLang="fr-FR" sz="2400" dirty="0">
                <a:latin typeface="+mn-lt"/>
              </a:rPr>
              <a:t>Un grand merci à la Municipalité de Charbonnières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7E840E-B243-D467-AF25-7343A0829AE4}"/>
              </a:ext>
            </a:extLst>
          </p:cNvPr>
          <p:cNvSpPr txBox="1"/>
          <p:nvPr/>
        </p:nvSpPr>
        <p:spPr>
          <a:xfrm>
            <a:off x="0" y="161549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eaLnBrk="1" hangingPunct="1"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Notre partenaire institutionnel</a:t>
            </a:r>
            <a:endParaRPr lang="fr-FR" sz="3600" u="sng" dirty="0">
              <a:solidFill>
                <a:schemeClr val="accent2">
                  <a:lumMod val="75000"/>
                </a:schemeClr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065457-E70E-9473-EDBC-C153BBD1D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48" y="3429000"/>
            <a:ext cx="3743704" cy="3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1726507" y="1619369"/>
            <a:ext cx="874229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982663" indent="-247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25463" indent="-247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82663" indent="-247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Nos partenaires privés</a:t>
            </a:r>
            <a:endParaRPr lang="fr-FR" sz="3600" u="sng" dirty="0">
              <a:solidFill>
                <a:schemeClr val="accent2">
                  <a:lumMod val="75000"/>
                </a:schemeClr>
              </a:solidFill>
              <a:latin typeface="+mj-lt"/>
              <a:sym typeface="Wingdings" pitchFamily="2" charset="2"/>
            </a:endParaRPr>
          </a:p>
          <a:p>
            <a:pPr marL="277813" lvl="1" indent="0" algn="ctr" eaLnBrk="1" hangingPunct="1">
              <a:defRPr/>
            </a:pPr>
            <a:endParaRPr lang="fr-F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 marL="277813" lvl="1" indent="0" algn="ctr"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Un grand merci à Tecnifibre 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Espace Tennis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marL="277813" lvl="1" indent="0" algn="ctr"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pour leur fidélité et soutien !</a:t>
            </a:r>
          </a:p>
          <a:p>
            <a:pPr lvl="2" algn="just" eaLnBrk="1" hangingPunct="1">
              <a:defRPr/>
            </a:pPr>
            <a:endParaRPr lang="fr-FR" sz="2400" dirty="0">
              <a:solidFill>
                <a:srgbClr val="0070C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DA3D8D5-BDD4-4970-95D9-7E2BA4B13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21360"/>
          <a:stretch/>
        </p:blipFill>
        <p:spPr>
          <a:xfrm>
            <a:off x="1933407" y="4081155"/>
            <a:ext cx="4320480" cy="14360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6038E0-C99F-B95C-DE58-9ACBEBFB6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8" y="4235467"/>
            <a:ext cx="3512076" cy="12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D2EA9-5C81-47FE-8C68-78AE4D56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48" y="97808"/>
            <a:ext cx="8153400" cy="990600"/>
          </a:xfrm>
        </p:spPr>
        <p:txBody>
          <a:bodyPr>
            <a:noAutofit/>
          </a:bodyPr>
          <a:lstStyle/>
          <a:p>
            <a:pPr algn="ctr"/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Charbonnières</a:t>
            </a:r>
            <a:br>
              <a:rPr lang="fr-FR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E7176-7D15-4A9A-84D3-F2EC0DE399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Un modèle de projet à étudier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24EAF5-9355-463B-B0EA-7657176C7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80928"/>
            <a:ext cx="9144000" cy="29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F7A7D-165C-FBD9-EFDF-7BCC2B6B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Assemblée générale Extraordinaire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7FEA96-B977-F1AC-7202-317D07CC68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1- Statuts d’origine – Création du club </a:t>
            </a:r>
            <a:r>
              <a:rPr lang="fr-FR" dirty="0">
                <a:sym typeface="Wingdings" panose="05000000000000000000" pitchFamily="2" charset="2"/>
              </a:rPr>
              <a:t> 1983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2- Proposition de nouveaux statuts  2025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- A voter en AGE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- Pour approbation  50% des votants présents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69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686437"/>
            <a:ext cx="8229600" cy="5040560"/>
          </a:xfrm>
        </p:spPr>
        <p:txBody>
          <a:bodyPr>
            <a:normAutofit/>
          </a:bodyPr>
          <a:lstStyle/>
          <a:p>
            <a:pPr marL="12065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54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Ordre du jour</a:t>
            </a:r>
          </a:p>
          <a:p>
            <a:pPr marL="12065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fr-FR" sz="24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206375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sz="2800" b="1" dirty="0">
                <a:sym typeface="Wingdings" pitchFamily="2" charset="2"/>
              </a:rPr>
              <a:t>Rapport Financier</a:t>
            </a:r>
          </a:p>
          <a:p>
            <a:pPr marL="2786063" lvl="3" indent="-350838">
              <a:spcBef>
                <a:spcPts val="0"/>
              </a:spcBef>
              <a:buFont typeface="Wingdings" pitchFamily="2" charset="2"/>
              <a:buChar char="Ø"/>
              <a:tabLst>
                <a:tab pos="1344613" algn="l"/>
              </a:tabLst>
              <a:defRPr/>
            </a:pPr>
            <a:r>
              <a:rPr lang="fr-FR" sz="2500" b="1" dirty="0">
                <a:sym typeface="Wingdings" pitchFamily="2" charset="2"/>
              </a:rPr>
              <a:t>Comptes de Résultat 2024</a:t>
            </a:r>
          </a:p>
          <a:p>
            <a:pPr marL="2786063" lvl="3" indent="-35083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500" b="1" dirty="0">
                <a:sym typeface="Wingdings" pitchFamily="2" charset="2"/>
              </a:rPr>
              <a:t>Budget Prévisionnel 2025</a:t>
            </a:r>
          </a:p>
          <a:p>
            <a:pPr marL="206375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sz="2800" b="1" dirty="0">
                <a:sym typeface="Wingdings" pitchFamily="2" charset="2"/>
              </a:rPr>
              <a:t>Rapport Moral</a:t>
            </a:r>
          </a:p>
          <a:p>
            <a:pPr marL="206375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sz="2800" b="1" dirty="0">
                <a:sym typeface="Wingdings" pitchFamily="2" charset="2"/>
              </a:rPr>
              <a:t>Règlement intérieur</a:t>
            </a:r>
          </a:p>
          <a:p>
            <a:pPr marL="206375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sz="2800" b="1" dirty="0">
                <a:sym typeface="Wingdings" pitchFamily="2" charset="2"/>
              </a:rPr>
              <a:t>Rapport Sportif</a:t>
            </a:r>
          </a:p>
          <a:p>
            <a:pPr marL="206375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sz="2800" b="1" dirty="0">
                <a:sym typeface="Wingdings" pitchFamily="2" charset="2"/>
              </a:rPr>
              <a:t>Intervention des élus de </a:t>
            </a:r>
            <a:r>
              <a:rPr lang="fr-FR" sz="2800" b="1">
                <a:sym typeface="Wingdings" pitchFamily="2" charset="2"/>
              </a:rPr>
              <a:t>la municipalité</a:t>
            </a:r>
            <a:endParaRPr lang="fr-FR" sz="2800" b="1" dirty="0">
              <a:sym typeface="Wingdings" pitchFamily="2" charset="2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388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46615AAD-B158-4859-B5DD-5F82C870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4227459"/>
            <a:ext cx="8280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>
              <a:spcBef>
                <a:spcPct val="50000"/>
              </a:spcBef>
              <a:buFont typeface="Wingdings" pitchFamily="2" charset="2"/>
              <a:buChar char="Ä"/>
              <a:defRPr/>
            </a:pPr>
            <a:r>
              <a:rPr lang="fr-FR" b="1" dirty="0">
                <a:sym typeface="Wingdings" pitchFamily="2" charset="2"/>
              </a:rPr>
              <a:t> </a:t>
            </a:r>
            <a:r>
              <a:rPr lang="fr-FR" b="1" u="sng" dirty="0">
                <a:sym typeface="Wingdings" pitchFamily="2" charset="2"/>
              </a:rPr>
              <a:t>Année sportive 2025 en cours </a:t>
            </a:r>
            <a:r>
              <a:rPr lang="fr-FR" b="1" dirty="0">
                <a:sym typeface="Wingdings"/>
              </a:rPr>
              <a:t>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760 licenciés</a:t>
            </a:r>
          </a:p>
          <a:p>
            <a:pPr marL="263525">
              <a:spcBef>
                <a:spcPct val="50000"/>
              </a:spcBef>
              <a:buFont typeface="Wingdings" pitchFamily="2" charset="2"/>
              <a:buChar char="Ä"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âge moyen 26 ans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dirty="0">
                <a:sym typeface="Wingdings" pitchFamily="2" charset="2"/>
              </a:rPr>
              <a:t> 435 jeunes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dirty="0">
                <a:sym typeface="Wingdings" pitchFamily="2" charset="2"/>
              </a:rPr>
              <a:t>325 adultes</a:t>
            </a:r>
            <a:endParaRPr lang="fr-FR" sz="2000" baseline="30000" dirty="0">
              <a:sym typeface="Wingdings" pitchFamily="2" charset="2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8EB67AF-A83B-20EA-956D-B1B5653F6E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3600" y="1534291"/>
            <a:ext cx="7703768" cy="748680"/>
          </a:xfrm>
        </p:spPr>
        <p:txBody>
          <a:bodyPr>
            <a:normAutofit/>
          </a:bodyPr>
          <a:lstStyle/>
          <a:p>
            <a:pPr marL="17463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Nombre de licenciés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FACC1-CB9C-C251-D604-36CF8BEAAEBE}"/>
              </a:ext>
            </a:extLst>
          </p:cNvPr>
          <p:cNvSpPr txBox="1">
            <a:spLocks/>
          </p:cNvSpPr>
          <p:nvPr/>
        </p:nvSpPr>
        <p:spPr>
          <a:xfrm>
            <a:off x="1496105" y="6118448"/>
            <a:ext cx="8978758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CA265D-A2CF-9E25-F90B-EB7F9AC5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2598439"/>
            <a:ext cx="8280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>
              <a:spcBef>
                <a:spcPct val="50000"/>
              </a:spcBef>
              <a:buFont typeface="Wingdings" pitchFamily="2" charset="2"/>
              <a:buChar char="Ä"/>
              <a:defRPr/>
            </a:pPr>
            <a:r>
              <a:rPr lang="fr-FR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b="1" u="sng" dirty="0">
                <a:sym typeface="Wingdings" pitchFamily="2" charset="2"/>
              </a:rPr>
              <a:t>Année sportive 2024 </a:t>
            </a:r>
            <a:r>
              <a:rPr lang="fr-FR" b="1" dirty="0">
                <a:sym typeface="Wingdings"/>
              </a:rPr>
              <a:t>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780 licenciés</a:t>
            </a:r>
          </a:p>
          <a:p>
            <a:pPr marL="263525">
              <a:spcBef>
                <a:spcPct val="50000"/>
              </a:spcBef>
              <a:buFont typeface="Wingdings" pitchFamily="2" charset="2"/>
              <a:buChar char="Ä"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âge moyen 27 ans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dirty="0">
                <a:sym typeface="Wingdings" pitchFamily="2" charset="2"/>
              </a:rPr>
              <a:t> 427 jeunes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dirty="0">
                <a:sym typeface="Wingdings" pitchFamily="2" charset="2"/>
              </a:rPr>
              <a:t>353 adultes</a:t>
            </a:r>
            <a:endParaRPr lang="fr-FR" sz="2000" baseline="30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7703768" cy="748680"/>
          </a:xfrm>
        </p:spPr>
        <p:txBody>
          <a:bodyPr>
            <a:normAutofit/>
          </a:bodyPr>
          <a:lstStyle/>
          <a:p>
            <a:pPr marL="17463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Provenance de nos adhérents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        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3A83ACA-FE28-536C-6DF2-AA60EAA67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79070"/>
              </p:ext>
            </p:extLst>
          </p:nvPr>
        </p:nvGraphicFramePr>
        <p:xfrm>
          <a:off x="2494620" y="2273424"/>
          <a:ext cx="7202760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BF3B86A-6C90-D557-3AFD-CAAEF9BDC2D8}"/>
              </a:ext>
            </a:extLst>
          </p:cNvPr>
          <p:cNvSpPr txBox="1">
            <a:spLocks/>
          </p:cNvSpPr>
          <p:nvPr/>
        </p:nvSpPr>
        <p:spPr>
          <a:xfrm>
            <a:off x="2133600" y="1489880"/>
            <a:ext cx="7703768" cy="7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Résultats des équipes Seniors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AB34E38-E6E1-A643-5814-700C3CFEE233}"/>
              </a:ext>
            </a:extLst>
          </p:cNvPr>
          <p:cNvSpPr txBox="1">
            <a:spLocks/>
          </p:cNvSpPr>
          <p:nvPr/>
        </p:nvSpPr>
        <p:spPr>
          <a:xfrm>
            <a:off x="2133600" y="2319430"/>
            <a:ext cx="8229600" cy="114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Maintien de l’équipe 1 MESSIEURS en N4</a:t>
            </a:r>
          </a:p>
          <a:p>
            <a:r>
              <a:rPr lang="fr-FR" sz="2800" dirty="0"/>
              <a:t>Maintien de l’équipe 1 DAMES en Pré-nationale (DQN3)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B2F863-5278-4A96-913D-9F0B4B9E9C8C}"/>
              </a:ext>
            </a:extLst>
          </p:cNvPr>
          <p:cNvSpPr txBox="1">
            <a:spLocks/>
          </p:cNvSpPr>
          <p:nvPr/>
        </p:nvSpPr>
        <p:spPr>
          <a:xfrm>
            <a:off x="6843936" y="5973328"/>
            <a:ext cx="2788269" cy="3359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i="1" dirty="0">
                <a:latin typeface="Calibri" pitchFamily="34" charset="0"/>
              </a:rPr>
              <a:t>Notre équipe 1 Dames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B05071-F623-123F-432A-4C6869F6F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39" y="3462430"/>
            <a:ext cx="3347864" cy="2510898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75C4654-40A4-E697-9137-EAE26CDF1FC9}"/>
              </a:ext>
            </a:extLst>
          </p:cNvPr>
          <p:cNvSpPr txBox="1">
            <a:spLocks/>
          </p:cNvSpPr>
          <p:nvPr/>
        </p:nvSpPr>
        <p:spPr>
          <a:xfrm>
            <a:off x="2639616" y="5973328"/>
            <a:ext cx="2788269" cy="3359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i="1" dirty="0">
                <a:latin typeface="Calibri" pitchFamily="34" charset="0"/>
              </a:rPr>
              <a:t>Notre équipe 1 Messieurs 2024</a:t>
            </a:r>
          </a:p>
          <a:p>
            <a:pPr marL="0" indent="0" algn="ctr">
              <a:buNone/>
            </a:pPr>
            <a:endParaRPr lang="fr-FR" sz="1400" i="1" dirty="0">
              <a:latin typeface="Calibri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D1F95F-150C-59C8-A12C-3AF62856F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83" y="3470756"/>
            <a:ext cx="2502572" cy="25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52600" y="2492896"/>
            <a:ext cx="8686800" cy="50691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000" b="1" u="sng" dirty="0">
                <a:latin typeface="Satoshi Black Italic" pitchFamily="50" charset="0"/>
              </a:rPr>
              <a:t>Pour Jeunes et Adultes: </a:t>
            </a:r>
            <a:endParaRPr lang="fr-FR" sz="2400" b="1" u="sng" dirty="0">
              <a:latin typeface="Satoshi Black Italic" pitchFamily="50" charset="0"/>
            </a:endParaRPr>
          </a:p>
          <a:p>
            <a:pPr algn="ctr">
              <a:spcAft>
                <a:spcPts val="600"/>
              </a:spcAft>
            </a:pPr>
            <a:r>
              <a:rPr lang="fr-FR" sz="2000" b="1" dirty="0">
                <a:latin typeface="Satoshi Black Italic" pitchFamily="50" charset="0"/>
              </a:rPr>
              <a:t>Open Jeunes de Février et Avril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FR" sz="1800" dirty="0"/>
              <a:t>Du 17/02 au 24/02/2024</a:t>
            </a:r>
          </a:p>
          <a:p>
            <a:pPr marL="0" indent="0" algn="ctr">
              <a:spcAft>
                <a:spcPts val="600"/>
              </a:spcAft>
              <a:buNone/>
            </a:pPr>
            <a:endParaRPr lang="fr-FR" sz="2000" b="1" u="sng" dirty="0">
              <a:latin typeface="Satoshi Black Italic" pitchFamily="50" charset="0"/>
            </a:endParaRPr>
          </a:p>
          <a:p>
            <a:pPr algn="ctr">
              <a:spcAft>
                <a:spcPts val="600"/>
              </a:spcAft>
            </a:pPr>
            <a:r>
              <a:rPr lang="fr-FR" sz="2000" b="1" dirty="0">
                <a:latin typeface="Satoshi Black Italic" pitchFamily="50" charset="0"/>
              </a:rPr>
              <a:t>Open de la Ville de Charbonnières </a:t>
            </a:r>
          </a:p>
          <a:p>
            <a:pPr marL="0" indent="0" algn="ctr">
              <a:buNone/>
            </a:pPr>
            <a:r>
              <a:rPr lang="fr-FR" sz="1800" dirty="0"/>
              <a:t>du 08/06 au 14/07/2024 – 548 inscrits </a:t>
            </a:r>
          </a:p>
          <a:p>
            <a:pPr marL="0" indent="0" algn="ctr">
              <a:buNone/>
            </a:pPr>
            <a:r>
              <a:rPr lang="fr-FR" sz="2000" dirty="0">
                <a:latin typeface="Satoshi Black Italic" pitchFamily="50" charset="0"/>
              </a:rPr>
              <a:t>						</a:t>
            </a:r>
          </a:p>
          <a:p>
            <a:pPr algn="ctr"/>
            <a:r>
              <a:rPr lang="fr-FR" sz="2000" b="1" dirty="0">
                <a:latin typeface="Satoshi Black Italic" pitchFamily="50" charset="0"/>
              </a:rPr>
              <a:t>Tournoi Estival  </a:t>
            </a:r>
            <a:r>
              <a:rPr lang="fr-FR" sz="2000" dirty="0">
                <a:latin typeface="Satoshi Black Italic" pitchFamily="50" charset="0"/>
              </a:rPr>
              <a:t>du TC Charbonnières </a:t>
            </a:r>
          </a:p>
          <a:p>
            <a:pPr marL="0" indent="0" algn="ctr">
              <a:buNone/>
            </a:pPr>
            <a:r>
              <a:rPr lang="fr-FR" sz="1800" dirty="0"/>
              <a:t>du 08/08/23 au 31/08/24– 357 inscrits</a:t>
            </a:r>
          </a:p>
          <a:p>
            <a:pPr marL="0" indent="0">
              <a:buNone/>
            </a:pPr>
            <a:endParaRPr lang="fr-FR" sz="2000" dirty="0"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60BEA13-E227-D113-2667-88271641C582}"/>
              </a:ext>
            </a:extLst>
          </p:cNvPr>
          <p:cNvSpPr txBox="1">
            <a:spLocks/>
          </p:cNvSpPr>
          <p:nvPr/>
        </p:nvSpPr>
        <p:spPr>
          <a:xfrm>
            <a:off x="2136648" y="1600200"/>
            <a:ext cx="7703768" cy="7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Tournois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8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3408" y="3060448"/>
            <a:ext cx="10869176" cy="1952728"/>
          </a:xfrm>
        </p:spPr>
        <p:txBody>
          <a:bodyPr>
            <a:normAutofit/>
          </a:bodyPr>
          <a:lstStyle/>
          <a:p>
            <a:pPr marL="434340" indent="-342900"/>
            <a:r>
              <a:rPr lang="fr-FR" sz="2200" i="1" dirty="0"/>
              <a:t>Pour chaque adhérent, </a:t>
            </a:r>
            <a:r>
              <a:rPr lang="fr-FR" sz="2200" i="1" u="sng" dirty="0"/>
              <a:t>5 invitations créditées </a:t>
            </a:r>
            <a:r>
              <a:rPr lang="fr-FR" sz="2200" i="1" dirty="0"/>
              <a:t>sur le compte Balle Jaune</a:t>
            </a:r>
          </a:p>
          <a:p>
            <a:pPr marL="434340" indent="-342900"/>
            <a:r>
              <a:rPr lang="fr-FR" sz="2200" i="1" dirty="0"/>
              <a:t>Tarif saison 2024/2025</a:t>
            </a:r>
          </a:p>
          <a:p>
            <a:pPr marL="434340" indent="-342900"/>
            <a:endParaRPr lang="fr-FR" sz="2200" i="1" dirty="0"/>
          </a:p>
          <a:p>
            <a:pPr marL="434340" indent="-342900"/>
            <a:endParaRPr lang="fr-FR" sz="2200" i="1" dirty="0"/>
          </a:p>
          <a:p>
            <a:pPr marL="91440" indent="0">
              <a:buNone/>
            </a:pPr>
            <a:endParaRPr lang="fr-FR" sz="2200" dirty="0"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1336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Assemblée Générale du TC de</a:t>
            </a:r>
            <a:b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</a:br>
            <a:r>
              <a:rPr lang="fr-FR" altLang="fr-FR" sz="3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Charbonnières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56F42A2-60D9-303F-0E06-BC1BE8709A95}"/>
              </a:ext>
            </a:extLst>
          </p:cNvPr>
          <p:cNvSpPr txBox="1">
            <a:spLocks/>
          </p:cNvSpPr>
          <p:nvPr/>
        </p:nvSpPr>
        <p:spPr>
          <a:xfrm>
            <a:off x="329992" y="1916832"/>
            <a:ext cx="11378600" cy="1036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Des formules adaptées à toutes les demandes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DB171FF-E30E-0436-DF32-986E61645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48" y="205871"/>
            <a:ext cx="4557504" cy="64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9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ersonnalisé 2">
      <a:dk1>
        <a:sysClr val="windowText" lastClr="000000"/>
      </a:dk1>
      <a:lt1>
        <a:sysClr val="window" lastClr="FFFFFF"/>
      </a:lt1>
      <a:dk2>
        <a:srgbClr val="775F55"/>
      </a:dk2>
      <a:lt2>
        <a:srgbClr val="FFFFFF"/>
      </a:lt2>
      <a:accent1>
        <a:srgbClr val="548BB7"/>
      </a:accent1>
      <a:accent2>
        <a:srgbClr val="255D3E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sonnalisé 1">
      <a:majorFont>
        <a:latin typeface="Satoshi Black"/>
        <a:ea typeface=""/>
        <a:cs typeface=""/>
      </a:majorFont>
      <a:minorFont>
        <a:latin typeface="Satosh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30014</TotalTime>
  <Words>844</Words>
  <Application>Microsoft Office PowerPoint</Application>
  <PresentationFormat>Grand écran</PresentationFormat>
  <Paragraphs>169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Agency FB</vt:lpstr>
      <vt:lpstr>Arial</vt:lpstr>
      <vt:lpstr>Calibri</vt:lpstr>
      <vt:lpstr>Satoshi</vt:lpstr>
      <vt:lpstr>Satoshi Black</vt:lpstr>
      <vt:lpstr>Satoshi Black Italic</vt:lpstr>
      <vt:lpstr>Wingdings</vt:lpstr>
      <vt:lpstr>Wingdings 2</vt:lpstr>
      <vt:lpstr>Median</vt:lpstr>
      <vt:lpstr>Assemblées Générales TC Charbonnières </vt:lpstr>
      <vt:lpstr>Assemblée générale Extraordinaire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Assemblée Générale du TC de  Charbonnières</vt:lpstr>
      <vt:lpstr>Assemblée Générale du TC de  Charbonnières</vt:lpstr>
      <vt:lpstr>Présentation PowerPoint</vt:lpstr>
      <vt:lpstr>Présentation PowerPoint</vt:lpstr>
      <vt:lpstr>Présentation PowerPoint</vt:lpstr>
      <vt:lpstr> Assemblée Générale du TC de  Charbonnières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TC Charbonnières</dc:title>
  <dc:creator>carole demaria</dc:creator>
  <cp:lastModifiedBy>tccharbonnieres</cp:lastModifiedBy>
  <cp:revision>196</cp:revision>
  <cp:lastPrinted>2025-01-21T15:58:38Z</cp:lastPrinted>
  <dcterms:created xsi:type="dcterms:W3CDTF">2018-11-27T10:21:44Z</dcterms:created>
  <dcterms:modified xsi:type="dcterms:W3CDTF">2025-01-24T14:37:54Z</dcterms:modified>
</cp:coreProperties>
</file>